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Montserrat"/>
      <p:regular r:id="rId25"/>
      <p:bold r:id="rId26"/>
      <p:italic r:id="rId27"/>
      <p:boldItalic r:id="rId28"/>
    </p:embeddedFont>
    <p:embeddedFont>
      <p:font typeface="Lato"/>
      <p:regular r:id="rId29"/>
      <p:bold r:id="rId30"/>
      <p:italic r:id="rId31"/>
      <p:boldItalic r:id="rId32"/>
    </p:embeddedFont>
    <p:embeddedFont>
      <p:font typeface="Oswald SemiBold"/>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La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5.xml"/><Relationship Id="rId33" Type="http://schemas.openxmlformats.org/officeDocument/2006/relationships/font" Target="fonts/OswaldSemiBold-regular.fntdata"/><Relationship Id="rId10" Type="http://schemas.openxmlformats.org/officeDocument/2006/relationships/slide" Target="slides/slide4.xml"/><Relationship Id="rId32" Type="http://schemas.openxmlformats.org/officeDocument/2006/relationships/font" Target="fonts/Lato-boldItalic.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OswaldSemiBold-bold.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Belinda</a:t>
            </a:r>
            <a:br>
              <a:rPr lang="en"/>
            </a:br>
            <a:r>
              <a:rPr lang="en"/>
              <a:t>Good Morning Sir, we are the FYP group S1-02 and our FYP topic is on “multi-factor </a:t>
            </a:r>
            <a:r>
              <a:rPr lang="en"/>
              <a:t>transaction</a:t>
            </a:r>
            <a:r>
              <a:rPr lang="en"/>
              <a:t> </a:t>
            </a:r>
            <a:r>
              <a:rPr lang="en"/>
              <a:t>authorisation</a:t>
            </a:r>
            <a:r>
              <a:rPr lang="en"/>
              <a:t> based on QR code”. This is our </a:t>
            </a:r>
            <a:r>
              <a:rPr lang="en"/>
              <a:t>progress</a:t>
            </a:r>
            <a:r>
              <a:rPr lang="en"/>
              <a:t> presentation. Joining me today are my team members: Angela, Benisha, Jia Hong and Young Suh. I am Belinda and I will be starting us off!</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21e772f77c_7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21e772f77c_7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Angela</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special features that we added is Data Security where we implement encryption on all user data provided to ensure authentication and a sense of reliability. Under role-based access control, different roles are defined with a specific set of permissions and privileges. In this scenario, system administrators are granted the highest level of access to user accounts and user profiles. By enforcing stringent access control, the system ensures unauthorized users cannot perform actions beyond the assigned roles. This helps to minimize the risk of unauthorized access, data breaches and system functionalities misuse. This enhances security by limiting potential damage that are caused by unauthorized users. Two factor authentication that we used is biometrics, the fingerprint as it is unique to each individual and cannot be easily replicated or stolen, to verify the identity of the Customer. Now, I will be passing my time to Jia Hong who will be talking about the user stories.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u="sng">
                <a:solidFill>
                  <a:schemeClr val="dk1"/>
                </a:solidFill>
              </a:rPr>
              <a:t> </a:t>
            </a:r>
            <a:endParaRPr b="1" u="sng">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459f3c2d56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459f3c2d56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JiaHong</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459f3c2d56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459f3c2d56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JiaHong</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459f3c2d56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459f3c2d56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Benisha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459f3c2d56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459f3c2d56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Benisha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237ff9f29f_6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237ff9f29f_6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4a9864d7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4a9864d7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23320705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23320705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45dc0d2d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45dc0d2d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2459f3c2d56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2459f3c2d56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Belinda</a:t>
            </a:r>
            <a:br>
              <a:rPr lang="en">
                <a:solidFill>
                  <a:schemeClr val="dk1"/>
                </a:solidFill>
              </a:rPr>
            </a:br>
            <a:r>
              <a:rPr lang="en">
                <a:solidFill>
                  <a:schemeClr val="dk1"/>
                </a:solidFill>
              </a:rPr>
              <a:t>So what is a Multi-factor transaction authorization? It is A security measure that requires users to provide multiple forms of authentication in order to authorize a transaction. This approach is used to provide an additional layer of security to prevent unauthorized access</a:t>
            </a:r>
            <a:endParaRPr>
              <a:solidFill>
                <a:schemeClr val="dk1"/>
              </a:solidFill>
            </a:endParaRPr>
          </a:p>
          <a:p>
            <a:pPr indent="0" lvl="0" marL="0" rtl="0" algn="l">
              <a:spcBef>
                <a:spcPts val="0"/>
              </a:spcBef>
              <a:spcAft>
                <a:spcPts val="0"/>
              </a:spcAft>
              <a:buNone/>
            </a:pPr>
            <a:r>
              <a:rPr lang="en">
                <a:solidFill>
                  <a:schemeClr val="dk1"/>
                </a:solidFill>
              </a:rPr>
              <a:t>Well then what is a QR code?</a:t>
            </a:r>
            <a:endParaRPr>
              <a:solidFill>
                <a:schemeClr val="dk1"/>
              </a:solidFill>
            </a:endParaRPr>
          </a:p>
          <a:p>
            <a:pPr indent="0" lvl="0" marL="0" rtl="0" algn="l">
              <a:spcBef>
                <a:spcPts val="0"/>
              </a:spcBef>
              <a:spcAft>
                <a:spcPts val="0"/>
              </a:spcAft>
              <a:buNone/>
            </a:pPr>
            <a:r>
              <a:rPr lang="en">
                <a:solidFill>
                  <a:schemeClr val="dk1"/>
                </a:solidFill>
              </a:rPr>
              <a:t>It is a type of two-dimensional barcode that can be easily read by a smartphone camera or a QR code scanner that can also be used for authentication purposes which is what we will be focusing 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10be84ef8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10be84ef8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Belinda</a:t>
            </a:r>
            <a:endParaRPr>
              <a:solidFill>
                <a:schemeClr val="dk1"/>
              </a:solidFill>
            </a:endParaRPr>
          </a:p>
          <a:p>
            <a:pPr indent="0" lvl="0" marL="0" rtl="0" algn="l">
              <a:spcBef>
                <a:spcPts val="0"/>
              </a:spcBef>
              <a:spcAft>
                <a:spcPts val="0"/>
              </a:spcAft>
              <a:buNone/>
            </a:pPr>
            <a:r>
              <a:rPr lang="en">
                <a:solidFill>
                  <a:schemeClr val="dk1"/>
                </a:solidFill>
              </a:rPr>
              <a:t>Well then what is a QR code?</a:t>
            </a:r>
            <a:endParaRPr>
              <a:solidFill>
                <a:schemeClr val="dk1"/>
              </a:solidFill>
            </a:endParaRPr>
          </a:p>
          <a:p>
            <a:pPr indent="0" lvl="0" marL="0" rtl="0" algn="l">
              <a:spcBef>
                <a:spcPts val="0"/>
              </a:spcBef>
              <a:spcAft>
                <a:spcPts val="0"/>
              </a:spcAft>
              <a:buNone/>
            </a:pPr>
            <a:r>
              <a:rPr lang="en">
                <a:solidFill>
                  <a:schemeClr val="dk1"/>
                </a:solidFill>
              </a:rPr>
              <a:t>It is a type of two-dimensional barcode that can be easily read by a smartphone camera or a QR code scanner that can also be used for authentication purposes which is what we will be focusing 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So how can QR codes be used for MFA?</a:t>
            </a:r>
            <a:br>
              <a:rPr lang="en">
                <a:solidFill>
                  <a:schemeClr val="dk1"/>
                </a:solidFill>
              </a:rPr>
            </a:br>
            <a:r>
              <a:rPr lang="en">
                <a:solidFill>
                  <a:schemeClr val="dk1"/>
                </a:solidFill>
              </a:rPr>
              <a:t>QR is just one of many ways we can use to an extra layer of security in a MFA system by letting the user scan the QR code with a trusted device/app which they have already logged on to with </a:t>
            </a:r>
            <a:r>
              <a:rPr lang="en">
                <a:solidFill>
                  <a:schemeClr val="dk1"/>
                </a:solidFill>
              </a:rPr>
              <a:t>their</a:t>
            </a:r>
            <a:r>
              <a:rPr lang="en">
                <a:solidFill>
                  <a:schemeClr val="dk1"/>
                </a:solidFill>
              </a:rPr>
              <a:t> login credentials, to verify the transaction details.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0ee018446c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0ee018446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Belinda</a:t>
            </a:r>
            <a:br>
              <a:rPr lang="en">
                <a:solidFill>
                  <a:schemeClr val="dk1"/>
                </a:solidFill>
              </a:rPr>
            </a:br>
            <a:r>
              <a:rPr lang="en">
                <a:solidFill>
                  <a:schemeClr val="dk1"/>
                </a:solidFill>
              </a:rPr>
              <a:t>So now that we understood the topic, the team needed to come up with an idea to </a:t>
            </a:r>
            <a:r>
              <a:rPr lang="en">
                <a:solidFill>
                  <a:schemeClr val="dk1"/>
                </a:solidFill>
              </a:rPr>
              <a:t>incorporate</a:t>
            </a:r>
            <a:r>
              <a:rPr lang="en">
                <a:solidFill>
                  <a:schemeClr val="dk1"/>
                </a:solidFill>
              </a:rPr>
              <a:t> the things that were previously </a:t>
            </a:r>
            <a:r>
              <a:rPr lang="en">
                <a:solidFill>
                  <a:schemeClr val="dk1"/>
                </a:solidFill>
              </a:rPr>
              <a:t>mentioned</a:t>
            </a:r>
            <a:r>
              <a:rPr lang="en">
                <a:solidFill>
                  <a:schemeClr val="dk1"/>
                </a:solidFill>
              </a:rPr>
              <a:t>. </a:t>
            </a:r>
            <a:endParaRPr>
              <a:solidFill>
                <a:schemeClr val="dk1"/>
              </a:solidFill>
            </a:endParaRPr>
          </a:p>
          <a:p>
            <a:pPr indent="0" lvl="0" marL="0" rtl="0" algn="l">
              <a:spcBef>
                <a:spcPts val="0"/>
              </a:spcBef>
              <a:spcAft>
                <a:spcPts val="0"/>
              </a:spcAft>
              <a:buNone/>
            </a:pPr>
            <a:r>
              <a:rPr lang="en">
                <a:solidFill>
                  <a:schemeClr val="dk1"/>
                </a:solidFill>
              </a:rPr>
              <a:t>Our aim is to design and develop a secure transaction authentication method with the use of QR code. To achieve this, we will need to use a mobile device with a qr code scanner along with a password and biometrics authentication method.</a:t>
            </a:r>
            <a:endParaRPr>
              <a:solidFill>
                <a:schemeClr val="dk1"/>
              </a:solidFill>
            </a:endParaRPr>
          </a:p>
          <a:p>
            <a:pPr indent="0" lvl="0" marL="0" rtl="0" algn="l">
              <a:spcBef>
                <a:spcPts val="0"/>
              </a:spcBef>
              <a:spcAft>
                <a:spcPts val="0"/>
              </a:spcAft>
              <a:buNone/>
            </a:pPr>
            <a:r>
              <a:rPr lang="en">
                <a:solidFill>
                  <a:schemeClr val="dk1"/>
                </a:solidFill>
              </a:rPr>
              <a:t>This protocol will need to be executed between a web interface and a mobile app, which is a project requirement.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10be84ef8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10be84ef8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Belinda</a:t>
            </a:r>
            <a:br>
              <a:rPr lang="en">
                <a:solidFill>
                  <a:schemeClr val="dk1"/>
                </a:solidFill>
              </a:rPr>
            </a:br>
            <a:r>
              <a:rPr lang="en">
                <a:solidFill>
                  <a:schemeClr val="dk1"/>
                </a:solidFill>
              </a:rPr>
              <a:t>For our research, the team looked at what a QR is and how it works, as well as how we can create a QR scanner and generate our own QR codes. We also explored ways to create a validation system using QR for authentication purposes. The team also looked at similar multi-factor transaction authorisation such as OAuth2.</a:t>
            </a:r>
            <a:endParaRPr b="1"/>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21e772f77c_7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21e772f77c_7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Belinda - 4 mins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Our team decided to create a Hotel Booking Service Provider, which we call, Check Inn.</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Check Inn is a platform that will allow Customers to make a booking via our website and let them to validate themselves upon check by simply scanning a QR code to access their booked room. The goal of this is to make it a fast and efficient way of checking in, while reducing the time needed when checking in to a hotel room.</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customers who use sign up to out platform will be able to gain exclusive deals while the hotel operators who onboard our platform will be given access to the customised data from the customers to booked a hotel room from us.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Now, i will be handing my time over to Angela who will be explaining how our platform and system will work.</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21e772f77c_7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21e772f77c_7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Angela</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Thank you, Belinda. Now, I will be talking about how to book a room if you are a customer. First, the customer can access the website and log in to the account which we assume that the account is created. After validating the account, the customer will be redirected to the website booking page where he/she can select any available rooms/suites. Once the customer chooses a room or a suite that he/she fancies, the customer enters his/her particulars to reserve the room which will redirect them to the payment page where the customer makes payment to reserve the room. The customer will be prompted with a room booking confirmation once payment is confirmed through the View Booking page.</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business outcomes are that for the customers, it is a one-stop hotel service provider to get the best pricings of 5 star hotels. It provides a fast and efficient new account sign up. Customers can view all the various types of rooms and pricing available and lastly, it is a flexible online payment and immediate confirmation which makes it convenient and hassle-free.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As for the hotels, they can gain a wider customer base and boost their business reach while minimizing the marketing cost because the platform has a wide user base and offer advanced search and filtering options, making it easier for potential customers to find and book hotel accommodations. By partnering with our platform, hotels can tap into their customer base and increase chances of getting booked. Lastly, for the hotel service provider (Check Inn), by providing excellent service and memorable experiences to foster customer loyalty. Repeat business from satisfied customers reduced the need for extensive marketing efforts and lower customer acquisition costs. Loyal customers will have. </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21e772f77c_7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21e772f77c_7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Angela</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After booking the room/suite and getting the room booking confirmation, the customer goes to the hotel room and log in to the mobile application where the customer clicks on the scanner in the application and scan the QR code outside the hotel room door. Customer will be prompted to scan his/her biometrics to validate the booking, which the door unlocks after successful validation. It is a fast and efficient way of checking in as we remove the element of physical key use along with the biometrics element to secure the authorisation process with the QR code used to unlock the room door and validate booking. For the hotel, there are benefits such as reduced logistics, decreased manpower requirements and no key cards to manage. As for the customers, they experience an advantage of a faster check-in process, allowing them to access their rooms quickly and getting hotel booking discounts when they visit Check Inn. Now, I will be moving on to how does the Hotel Operator get the QR code.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21e772f77c_7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221e772f77c_7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Angela</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hotel operator gets the QR code by logging into the website and clicking on the “QR Codes” button where the page will display all the hotel room numbers and the QR codes. The hotel operator can paste the QR codes outside the room for the Customer to scan using our Mobile Application to unlock the hotel room door. The benefit of this system is that it is digitalise and therefore, there is no need to provide a physical key for the Customers. The hotel operator has a digital master access to unlock all the rooms and they have the customer’s personal details in the database. The use of a keyless authentication room helps to minimise manpower to cut cost for the hotel operators. Now, I will be touching on the special features.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4" name="Shape 134"/>
        <p:cNvGrpSpPr/>
        <p:nvPr/>
      </p:nvGrpSpPr>
      <p:grpSpPr>
        <a:xfrm>
          <a:off x="0" y="0"/>
          <a:ext cx="0" cy="0"/>
          <a:chOff x="0" y="0"/>
          <a:chExt cx="0" cy="0"/>
        </a:xfrm>
      </p:grpSpPr>
      <p:sp>
        <p:nvSpPr>
          <p:cNvPr id="135" name="Google Shape;135;p14"/>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 name="Google Shape;136;p14"/>
          <p:cNvGrpSpPr/>
          <p:nvPr/>
        </p:nvGrpSpPr>
        <p:grpSpPr>
          <a:xfrm>
            <a:off x="0" y="490"/>
            <a:ext cx="5153705" cy="5134399"/>
            <a:chOff x="0" y="75"/>
            <a:chExt cx="5153705" cy="5152950"/>
          </a:xfrm>
        </p:grpSpPr>
        <p:sp>
          <p:nvSpPr>
            <p:cNvPr id="137" name="Google Shape;137;p14"/>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4"/>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42" name="Google Shape;142;p14"/>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3" name="Google Shape;14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4" name="Shape 144"/>
        <p:cNvGrpSpPr/>
        <p:nvPr/>
      </p:nvGrpSpPr>
      <p:grpSpPr>
        <a:xfrm>
          <a:off x="0" y="0"/>
          <a:ext cx="0" cy="0"/>
          <a:chOff x="0" y="0"/>
          <a:chExt cx="0" cy="0"/>
        </a:xfrm>
      </p:grpSpPr>
      <p:grpSp>
        <p:nvGrpSpPr>
          <p:cNvPr id="145" name="Google Shape;145;p15"/>
          <p:cNvGrpSpPr/>
          <p:nvPr/>
        </p:nvGrpSpPr>
        <p:grpSpPr>
          <a:xfrm>
            <a:off x="4406400" y="0"/>
            <a:ext cx="4737600" cy="5143065"/>
            <a:chOff x="4406400" y="0"/>
            <a:chExt cx="4737600" cy="5143065"/>
          </a:xfrm>
        </p:grpSpPr>
        <p:sp>
          <p:nvSpPr>
            <p:cNvPr id="146" name="Google Shape;146;p1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5"/>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5"/>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5"/>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5"/>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5"/>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5"/>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5"/>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 name="Google Shape;164;p15"/>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5" name="Google Shape;165;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6" name="Shape 166"/>
        <p:cNvGrpSpPr/>
        <p:nvPr/>
      </p:nvGrpSpPr>
      <p:grpSpPr>
        <a:xfrm>
          <a:off x="0" y="0"/>
          <a:ext cx="0" cy="0"/>
          <a:chOff x="0" y="0"/>
          <a:chExt cx="0" cy="0"/>
        </a:xfrm>
      </p:grpSpPr>
      <p:grpSp>
        <p:nvGrpSpPr>
          <p:cNvPr id="167" name="Google Shape;167;p16"/>
          <p:cNvGrpSpPr/>
          <p:nvPr/>
        </p:nvGrpSpPr>
        <p:grpSpPr>
          <a:xfrm>
            <a:off x="0" y="381001"/>
            <a:ext cx="1037850" cy="1016287"/>
            <a:chOff x="0" y="381001"/>
            <a:chExt cx="1037850" cy="1016287"/>
          </a:xfrm>
        </p:grpSpPr>
        <p:sp>
          <p:nvSpPr>
            <p:cNvPr id="168" name="Google Shape;168;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 name="Google Shape;170;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1" name="Google Shape;171;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72" name="Google Shape;172;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3" name="Shape 173"/>
        <p:cNvGrpSpPr/>
        <p:nvPr/>
      </p:nvGrpSpPr>
      <p:grpSpPr>
        <a:xfrm>
          <a:off x="0" y="0"/>
          <a:ext cx="0" cy="0"/>
          <a:chOff x="0" y="0"/>
          <a:chExt cx="0" cy="0"/>
        </a:xfrm>
      </p:grpSpPr>
      <p:grpSp>
        <p:nvGrpSpPr>
          <p:cNvPr id="174" name="Google Shape;174;p17"/>
          <p:cNvGrpSpPr/>
          <p:nvPr/>
        </p:nvGrpSpPr>
        <p:grpSpPr>
          <a:xfrm>
            <a:off x="0" y="381001"/>
            <a:ext cx="1037850" cy="1016287"/>
            <a:chOff x="0" y="381001"/>
            <a:chExt cx="1037850" cy="1016287"/>
          </a:xfrm>
        </p:grpSpPr>
        <p:sp>
          <p:nvSpPr>
            <p:cNvPr id="175" name="Google Shape;175;p1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8" name="Google Shape;178;p17"/>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79" name="Google Shape;179;p17"/>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80" name="Google Shape;180;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1" name="Shape 181"/>
        <p:cNvGrpSpPr/>
        <p:nvPr/>
      </p:nvGrpSpPr>
      <p:grpSpPr>
        <a:xfrm>
          <a:off x="0" y="0"/>
          <a:ext cx="0" cy="0"/>
          <a:chOff x="0" y="0"/>
          <a:chExt cx="0" cy="0"/>
        </a:xfrm>
      </p:grpSpPr>
      <p:grpSp>
        <p:nvGrpSpPr>
          <p:cNvPr id="182" name="Google Shape;182;p18"/>
          <p:cNvGrpSpPr/>
          <p:nvPr/>
        </p:nvGrpSpPr>
        <p:grpSpPr>
          <a:xfrm>
            <a:off x="0" y="381001"/>
            <a:ext cx="1037850" cy="1016287"/>
            <a:chOff x="0" y="381001"/>
            <a:chExt cx="1037850" cy="1016287"/>
          </a:xfrm>
        </p:grpSpPr>
        <p:sp>
          <p:nvSpPr>
            <p:cNvPr id="183" name="Google Shape;183;p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 name="Google Shape;185;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86" name="Google Shape;186;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7" name="Shape 187"/>
        <p:cNvGrpSpPr/>
        <p:nvPr/>
      </p:nvGrpSpPr>
      <p:grpSpPr>
        <a:xfrm>
          <a:off x="0" y="0"/>
          <a:ext cx="0" cy="0"/>
          <a:chOff x="0" y="0"/>
          <a:chExt cx="0" cy="0"/>
        </a:xfrm>
      </p:grpSpPr>
      <p:grpSp>
        <p:nvGrpSpPr>
          <p:cNvPr id="188" name="Google Shape;188;p19"/>
          <p:cNvGrpSpPr/>
          <p:nvPr/>
        </p:nvGrpSpPr>
        <p:grpSpPr>
          <a:xfrm>
            <a:off x="0" y="381001"/>
            <a:ext cx="1037850" cy="1016287"/>
            <a:chOff x="0" y="381001"/>
            <a:chExt cx="1037850" cy="1016287"/>
          </a:xfrm>
        </p:grpSpPr>
        <p:sp>
          <p:nvSpPr>
            <p:cNvPr id="189" name="Google Shape;189;p1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 name="Google Shape;191;p19"/>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2" name="Google Shape;192;p19"/>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93" name="Google Shape;193;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94" name="Shape 194"/>
        <p:cNvGrpSpPr/>
        <p:nvPr/>
      </p:nvGrpSpPr>
      <p:grpSpPr>
        <a:xfrm>
          <a:off x="0" y="0"/>
          <a:ext cx="0" cy="0"/>
          <a:chOff x="0" y="0"/>
          <a:chExt cx="0" cy="0"/>
        </a:xfrm>
      </p:grpSpPr>
      <p:grpSp>
        <p:nvGrpSpPr>
          <p:cNvPr id="195" name="Google Shape;195;p20"/>
          <p:cNvGrpSpPr/>
          <p:nvPr/>
        </p:nvGrpSpPr>
        <p:grpSpPr>
          <a:xfrm>
            <a:off x="4406400" y="0"/>
            <a:ext cx="4737600" cy="5143500"/>
            <a:chOff x="4406400" y="0"/>
            <a:chExt cx="4737600" cy="5143500"/>
          </a:xfrm>
        </p:grpSpPr>
        <p:sp>
          <p:nvSpPr>
            <p:cNvPr id="196" name="Google Shape;196;p20"/>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0"/>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0"/>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0"/>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0"/>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0"/>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0"/>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0"/>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0"/>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0"/>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0"/>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0"/>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 name="Google Shape;214;p20"/>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5" name="Google Shape;215;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16" name="Shape 216"/>
        <p:cNvGrpSpPr/>
        <p:nvPr/>
      </p:nvGrpSpPr>
      <p:grpSpPr>
        <a:xfrm>
          <a:off x="0" y="0"/>
          <a:ext cx="0" cy="0"/>
          <a:chOff x="0" y="0"/>
          <a:chExt cx="0" cy="0"/>
        </a:xfrm>
      </p:grpSpPr>
      <p:grpSp>
        <p:nvGrpSpPr>
          <p:cNvPr id="217" name="Google Shape;217;p21"/>
          <p:cNvGrpSpPr/>
          <p:nvPr/>
        </p:nvGrpSpPr>
        <p:grpSpPr>
          <a:xfrm>
            <a:off x="0" y="381001"/>
            <a:ext cx="1037850" cy="1016287"/>
            <a:chOff x="0" y="381001"/>
            <a:chExt cx="1037850" cy="1016287"/>
          </a:xfrm>
        </p:grpSpPr>
        <p:sp>
          <p:nvSpPr>
            <p:cNvPr id="218" name="Google Shape;218;p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21"/>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21" name="Google Shape;221;p21"/>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222" name="Google Shape;222;p21"/>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223" name="Google Shape;223;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24" name="Shape 224"/>
        <p:cNvGrpSpPr/>
        <p:nvPr/>
      </p:nvGrpSpPr>
      <p:grpSpPr>
        <a:xfrm>
          <a:off x="0" y="0"/>
          <a:ext cx="0" cy="0"/>
          <a:chOff x="0" y="0"/>
          <a:chExt cx="0" cy="0"/>
        </a:xfrm>
      </p:grpSpPr>
      <p:grpSp>
        <p:nvGrpSpPr>
          <p:cNvPr id="225" name="Google Shape;225;p22"/>
          <p:cNvGrpSpPr/>
          <p:nvPr/>
        </p:nvGrpSpPr>
        <p:grpSpPr>
          <a:xfrm>
            <a:off x="0" y="4128572"/>
            <a:ext cx="698925" cy="684657"/>
            <a:chOff x="0" y="3785672"/>
            <a:chExt cx="698925" cy="684657"/>
          </a:xfrm>
        </p:grpSpPr>
        <p:sp>
          <p:nvSpPr>
            <p:cNvPr id="226" name="Google Shape;226;p22"/>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 name="Google Shape;228;p22"/>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229" name="Google Shape;22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0" name="Shape 230"/>
        <p:cNvGrpSpPr/>
        <p:nvPr/>
      </p:nvGrpSpPr>
      <p:grpSpPr>
        <a:xfrm>
          <a:off x="0" y="0"/>
          <a:ext cx="0" cy="0"/>
          <a:chOff x="0" y="0"/>
          <a:chExt cx="0" cy="0"/>
        </a:xfrm>
      </p:grpSpPr>
      <p:grpSp>
        <p:nvGrpSpPr>
          <p:cNvPr id="231" name="Google Shape;231;p23"/>
          <p:cNvGrpSpPr/>
          <p:nvPr/>
        </p:nvGrpSpPr>
        <p:grpSpPr>
          <a:xfrm>
            <a:off x="4406400" y="0"/>
            <a:ext cx="4737600" cy="5143065"/>
            <a:chOff x="4406400" y="0"/>
            <a:chExt cx="4737600" cy="5143065"/>
          </a:xfrm>
        </p:grpSpPr>
        <p:sp>
          <p:nvSpPr>
            <p:cNvPr id="232" name="Google Shape;232;p2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 name="Google Shape;250;p23"/>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51" name="Google Shape;251;p23"/>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252" name="Google Shape;25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53" name="Shape 253"/>
        <p:cNvGrpSpPr/>
        <p:nvPr/>
      </p:nvGrpSpPr>
      <p:grpSpPr>
        <a:xfrm>
          <a:off x="0" y="0"/>
          <a:ext cx="0" cy="0"/>
          <a:chOff x="0" y="0"/>
          <a:chExt cx="0" cy="0"/>
        </a:xfrm>
      </p:grpSpPr>
      <p:sp>
        <p:nvSpPr>
          <p:cNvPr id="254" name="Google Shape;25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lt1"/>
        </a:solidFill>
      </p:bgPr>
    </p:bg>
    <p:spTree>
      <p:nvGrpSpPr>
        <p:cNvPr id="130" name="Shape 130"/>
        <p:cNvGrpSpPr/>
        <p:nvPr/>
      </p:nvGrpSpPr>
      <p:grpSpPr>
        <a:xfrm>
          <a:off x="0" y="0"/>
          <a:ext cx="0" cy="0"/>
          <a:chOff x="0" y="0"/>
          <a:chExt cx="0" cy="0"/>
        </a:xfrm>
      </p:grpSpPr>
      <p:sp>
        <p:nvSpPr>
          <p:cNvPr id="131" name="Google Shape;13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132" name="Google Shape;13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133" name="Google Shape;13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5"/>
          <p:cNvSpPr txBox="1"/>
          <p:nvPr>
            <p:ph type="ctrTitle"/>
          </p:nvPr>
        </p:nvSpPr>
        <p:spPr>
          <a:xfrm>
            <a:off x="3099425" y="892525"/>
            <a:ext cx="5017500" cy="760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ts val="891"/>
              <a:buNone/>
            </a:pPr>
            <a:r>
              <a:rPr lang="en" sz="4720">
                <a:solidFill>
                  <a:schemeClr val="dk1"/>
                </a:solidFill>
                <a:latin typeface="Oswald SemiBold"/>
                <a:ea typeface="Oswald SemiBold"/>
                <a:cs typeface="Oswald SemiBold"/>
                <a:sym typeface="Oswald SemiBold"/>
              </a:rPr>
              <a:t>Progress Presentation</a:t>
            </a:r>
            <a:endParaRPr sz="4720">
              <a:solidFill>
                <a:schemeClr val="dk1"/>
              </a:solidFill>
              <a:latin typeface="Oswald SemiBold"/>
              <a:ea typeface="Oswald SemiBold"/>
              <a:cs typeface="Oswald SemiBold"/>
              <a:sym typeface="Oswald SemiBold"/>
            </a:endParaRPr>
          </a:p>
        </p:txBody>
      </p:sp>
      <p:sp>
        <p:nvSpPr>
          <p:cNvPr id="260" name="Google Shape;260;p25"/>
          <p:cNvSpPr txBox="1"/>
          <p:nvPr>
            <p:ph idx="4294967295" type="title"/>
          </p:nvPr>
        </p:nvSpPr>
        <p:spPr>
          <a:xfrm>
            <a:off x="3099425" y="2053225"/>
            <a:ext cx="42426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dk1"/>
                </a:solidFill>
                <a:latin typeface="Oswald SemiBold"/>
                <a:ea typeface="Oswald SemiBold"/>
                <a:cs typeface="Oswald SemiBold"/>
                <a:sym typeface="Oswald SemiBold"/>
              </a:rPr>
              <a:t>Multi-factor transaction authorisation based on QR code</a:t>
            </a:r>
            <a:endParaRPr>
              <a:solidFill>
                <a:schemeClr val="dk1"/>
              </a:solidFill>
              <a:latin typeface="Oswald SemiBold"/>
              <a:ea typeface="Oswald SemiBold"/>
              <a:cs typeface="Oswald SemiBold"/>
              <a:sym typeface="Oswald SemiBold"/>
            </a:endParaRPr>
          </a:p>
        </p:txBody>
      </p:sp>
      <p:sp>
        <p:nvSpPr>
          <p:cNvPr id="261" name="Google Shape;261;p25"/>
          <p:cNvSpPr txBox="1"/>
          <p:nvPr/>
        </p:nvSpPr>
        <p:spPr>
          <a:xfrm>
            <a:off x="5198225" y="3777700"/>
            <a:ext cx="2918700" cy="4155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1200"/>
              </a:spcAft>
              <a:buNone/>
            </a:pPr>
            <a:r>
              <a:rPr lang="en" sz="1500">
                <a:solidFill>
                  <a:schemeClr val="dk1"/>
                </a:solidFill>
                <a:latin typeface="Lato"/>
                <a:ea typeface="Lato"/>
                <a:cs typeface="Lato"/>
                <a:sym typeface="Lato"/>
              </a:rPr>
              <a:t>Presented By: FYP-23-S1-02</a:t>
            </a:r>
            <a:endParaRPr sz="1500">
              <a:solidFill>
                <a:schemeClr val="dk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4"/>
          <p:cNvSpPr txBox="1"/>
          <p:nvPr>
            <p:ph type="title"/>
          </p:nvPr>
        </p:nvSpPr>
        <p:spPr>
          <a:xfrm>
            <a:off x="1297500" y="626300"/>
            <a:ext cx="7238400" cy="59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Oswald SemiBold"/>
                <a:ea typeface="Oswald SemiBold"/>
                <a:cs typeface="Oswald SemiBold"/>
                <a:sym typeface="Oswald SemiBold"/>
              </a:rPr>
              <a:t>Special Features</a:t>
            </a:r>
            <a:endParaRPr>
              <a:solidFill>
                <a:schemeClr val="dk1"/>
              </a:solidFill>
              <a:latin typeface="Oswald SemiBold"/>
              <a:ea typeface="Oswald SemiBold"/>
              <a:cs typeface="Oswald SemiBold"/>
              <a:sym typeface="Oswald SemiBold"/>
            </a:endParaRPr>
          </a:p>
        </p:txBody>
      </p:sp>
      <p:pic>
        <p:nvPicPr>
          <p:cNvPr id="322" name="Google Shape;322;p34"/>
          <p:cNvPicPr preferRelativeResize="0"/>
          <p:nvPr/>
        </p:nvPicPr>
        <p:blipFill rotWithShape="1">
          <a:blip r:embed="rId3">
            <a:alphaModFix/>
          </a:blip>
          <a:srcRect b="0" l="11636" r="15773" t="0"/>
          <a:stretch/>
        </p:blipFill>
        <p:spPr>
          <a:xfrm>
            <a:off x="5582950" y="1577448"/>
            <a:ext cx="2861773" cy="2269251"/>
          </a:xfrm>
          <a:prstGeom prst="rect">
            <a:avLst/>
          </a:prstGeom>
          <a:noFill/>
          <a:ln>
            <a:noFill/>
          </a:ln>
        </p:spPr>
      </p:pic>
      <p:sp>
        <p:nvSpPr>
          <p:cNvPr id="323" name="Google Shape;323;p34"/>
          <p:cNvSpPr txBox="1"/>
          <p:nvPr/>
        </p:nvSpPr>
        <p:spPr>
          <a:xfrm>
            <a:off x="1297500" y="1577450"/>
            <a:ext cx="3908100" cy="2077800"/>
          </a:xfrm>
          <a:prstGeom prst="rect">
            <a:avLst/>
          </a:prstGeom>
          <a:noFill/>
          <a:ln>
            <a:noFill/>
          </a:ln>
        </p:spPr>
        <p:txBody>
          <a:bodyPr anchorCtr="0" anchor="t" bIns="91425" lIns="91425" spcFirstLastPara="1" rIns="91425" wrap="square" tIns="91425">
            <a:spAutoFit/>
          </a:bodyPr>
          <a:lstStyle/>
          <a:p>
            <a:pPr indent="-317500" lvl="0" marL="457200" rtl="0" algn="just">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Data Security:</a:t>
            </a:r>
            <a:endParaRPr>
              <a:solidFill>
                <a:schemeClr val="dk1"/>
              </a:solidFill>
              <a:latin typeface="Lato"/>
              <a:ea typeface="Lato"/>
              <a:cs typeface="Lato"/>
              <a:sym typeface="Lato"/>
            </a:endParaRPr>
          </a:p>
          <a:p>
            <a:pPr indent="-317500" lvl="1" marL="914400" rtl="0" algn="just">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Role-Based Access: Stringent access control, only System Admins will have full rights</a:t>
            </a:r>
            <a:endParaRPr>
              <a:solidFill>
                <a:schemeClr val="dk1"/>
              </a:solidFill>
              <a:latin typeface="Lato"/>
              <a:ea typeface="Lato"/>
              <a:cs typeface="Lato"/>
              <a:sym typeface="Lato"/>
            </a:endParaRPr>
          </a:p>
          <a:p>
            <a:pPr indent="-317500" lvl="1" marL="914400" rtl="0" algn="just">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Two Factor Authentication (2FA) </a:t>
            </a:r>
            <a:br>
              <a:rPr lang="en">
                <a:solidFill>
                  <a:schemeClr val="dk1"/>
                </a:solidFill>
                <a:latin typeface="Lato"/>
                <a:ea typeface="Lato"/>
                <a:cs typeface="Lato"/>
                <a:sym typeface="Lato"/>
              </a:rPr>
            </a:br>
            <a:r>
              <a:rPr lang="en">
                <a:solidFill>
                  <a:schemeClr val="dk1"/>
                </a:solidFill>
                <a:latin typeface="Lato"/>
                <a:ea typeface="Lato"/>
                <a:cs typeface="Lato"/>
                <a:sym typeface="Lato"/>
              </a:rPr>
              <a:t>- Biometrics</a:t>
            </a:r>
            <a:endParaRPr>
              <a:solidFill>
                <a:schemeClr val="dk1"/>
              </a:solidFill>
              <a:latin typeface="Lato"/>
              <a:ea typeface="Lato"/>
              <a:cs typeface="Lato"/>
              <a:sym typeface="Lato"/>
            </a:endParaRPr>
          </a:p>
          <a:p>
            <a:pPr indent="0" lvl="0" marL="0" rtl="0" algn="just">
              <a:lnSpc>
                <a:spcPct val="100000"/>
              </a:lnSpc>
              <a:spcBef>
                <a:spcPts val="1000"/>
              </a:spcBef>
              <a:spcAft>
                <a:spcPts val="1000"/>
              </a:spcAft>
              <a:buNone/>
            </a:pPr>
            <a:r>
              <a:t/>
            </a:r>
            <a:endParaRPr>
              <a:solidFill>
                <a:schemeClr val="dk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5"/>
          <p:cNvSpPr txBox="1"/>
          <p:nvPr/>
        </p:nvSpPr>
        <p:spPr>
          <a:xfrm>
            <a:off x="1297500" y="626300"/>
            <a:ext cx="7238400" cy="5913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2400">
                <a:solidFill>
                  <a:srgbClr val="1B212C"/>
                </a:solidFill>
                <a:latin typeface="Oswald SemiBold"/>
                <a:ea typeface="Oswald SemiBold"/>
                <a:cs typeface="Oswald SemiBold"/>
                <a:sym typeface="Oswald SemiBold"/>
              </a:rPr>
              <a:t>User Story and Use Cases for System Admin</a:t>
            </a:r>
            <a:endParaRPr sz="2400">
              <a:solidFill>
                <a:srgbClr val="1B212C"/>
              </a:solidFill>
              <a:latin typeface="Oswald SemiBold"/>
              <a:ea typeface="Oswald SemiBold"/>
              <a:cs typeface="Oswald SemiBold"/>
              <a:sym typeface="Oswald SemiBold"/>
            </a:endParaRPr>
          </a:p>
        </p:txBody>
      </p:sp>
      <p:pic>
        <p:nvPicPr>
          <p:cNvPr id="329" name="Google Shape;329;p35"/>
          <p:cNvPicPr preferRelativeResize="0"/>
          <p:nvPr/>
        </p:nvPicPr>
        <p:blipFill>
          <a:blip r:embed="rId3">
            <a:alphaModFix/>
          </a:blip>
          <a:stretch>
            <a:fillRect/>
          </a:stretch>
        </p:blipFill>
        <p:spPr>
          <a:xfrm>
            <a:off x="214763" y="1522400"/>
            <a:ext cx="8714470" cy="36211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6"/>
          <p:cNvSpPr txBox="1"/>
          <p:nvPr/>
        </p:nvSpPr>
        <p:spPr>
          <a:xfrm>
            <a:off x="1297500" y="626300"/>
            <a:ext cx="7238400" cy="5913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2400">
                <a:solidFill>
                  <a:srgbClr val="1B212C"/>
                </a:solidFill>
                <a:latin typeface="Oswald SemiBold"/>
                <a:ea typeface="Oswald SemiBold"/>
                <a:cs typeface="Oswald SemiBold"/>
                <a:sym typeface="Oswald SemiBold"/>
              </a:rPr>
              <a:t>User Story and Use Cases for Hotel Operator</a:t>
            </a:r>
            <a:endParaRPr sz="2400">
              <a:solidFill>
                <a:srgbClr val="1B212C"/>
              </a:solidFill>
              <a:latin typeface="Oswald SemiBold"/>
              <a:ea typeface="Oswald SemiBold"/>
              <a:cs typeface="Oswald SemiBold"/>
              <a:sym typeface="Oswald SemiBold"/>
            </a:endParaRPr>
          </a:p>
        </p:txBody>
      </p:sp>
      <p:pic>
        <p:nvPicPr>
          <p:cNvPr id="335" name="Google Shape;335;p36"/>
          <p:cNvPicPr preferRelativeResize="0"/>
          <p:nvPr/>
        </p:nvPicPr>
        <p:blipFill>
          <a:blip r:embed="rId3">
            <a:alphaModFix/>
          </a:blip>
          <a:stretch>
            <a:fillRect/>
          </a:stretch>
        </p:blipFill>
        <p:spPr>
          <a:xfrm>
            <a:off x="447413" y="1522400"/>
            <a:ext cx="8249180" cy="3621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7"/>
          <p:cNvSpPr txBox="1"/>
          <p:nvPr/>
        </p:nvSpPr>
        <p:spPr>
          <a:xfrm>
            <a:off x="1109300" y="763763"/>
            <a:ext cx="7238400" cy="400200"/>
          </a:xfrm>
          <a:prstGeom prst="rect">
            <a:avLst/>
          </a:prstGeom>
          <a:noFill/>
          <a:ln>
            <a:noFill/>
          </a:ln>
        </p:spPr>
        <p:txBody>
          <a:bodyPr anchorCtr="0" anchor="t" bIns="91425" lIns="91425" spcFirstLastPara="1" rIns="91425" wrap="square" tIns="91425">
            <a:spAutoFit/>
          </a:bodyPr>
          <a:lstStyle/>
          <a:p>
            <a:pPr indent="0" lvl="0" marL="457200" rtl="0" algn="just">
              <a:lnSpc>
                <a:spcPct val="100000"/>
              </a:lnSpc>
              <a:spcBef>
                <a:spcPts val="0"/>
              </a:spcBef>
              <a:spcAft>
                <a:spcPts val="1000"/>
              </a:spcAft>
              <a:buNone/>
            </a:pPr>
            <a:r>
              <a:t/>
            </a:r>
            <a:endParaRPr>
              <a:solidFill>
                <a:schemeClr val="lt1"/>
              </a:solidFill>
              <a:latin typeface="Lato"/>
              <a:ea typeface="Lato"/>
              <a:cs typeface="Lato"/>
              <a:sym typeface="Lato"/>
            </a:endParaRPr>
          </a:p>
        </p:txBody>
      </p:sp>
      <p:sp>
        <p:nvSpPr>
          <p:cNvPr id="341" name="Google Shape;341;p37"/>
          <p:cNvSpPr txBox="1"/>
          <p:nvPr>
            <p:ph type="title"/>
          </p:nvPr>
        </p:nvSpPr>
        <p:spPr>
          <a:xfrm>
            <a:off x="1297500" y="585100"/>
            <a:ext cx="7238400" cy="59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Oswald SemiBold"/>
                <a:ea typeface="Oswald SemiBold"/>
                <a:cs typeface="Oswald SemiBold"/>
                <a:sym typeface="Oswald SemiBold"/>
              </a:rPr>
              <a:t>User Story and Use Cases - Customer (Website)</a:t>
            </a:r>
            <a:endParaRPr>
              <a:solidFill>
                <a:schemeClr val="dk1"/>
              </a:solidFill>
              <a:latin typeface="Oswald SemiBold"/>
              <a:ea typeface="Oswald SemiBold"/>
              <a:cs typeface="Oswald SemiBold"/>
              <a:sym typeface="Oswald SemiBold"/>
            </a:endParaRPr>
          </a:p>
        </p:txBody>
      </p:sp>
      <p:pic>
        <p:nvPicPr>
          <p:cNvPr id="342" name="Google Shape;342;p37"/>
          <p:cNvPicPr preferRelativeResize="0"/>
          <p:nvPr/>
        </p:nvPicPr>
        <p:blipFill>
          <a:blip r:embed="rId3">
            <a:alphaModFix/>
          </a:blip>
          <a:stretch>
            <a:fillRect/>
          </a:stretch>
        </p:blipFill>
        <p:spPr>
          <a:xfrm>
            <a:off x="374425" y="1481200"/>
            <a:ext cx="8161469" cy="3662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8"/>
          <p:cNvSpPr txBox="1"/>
          <p:nvPr/>
        </p:nvSpPr>
        <p:spPr>
          <a:xfrm>
            <a:off x="1109300" y="763763"/>
            <a:ext cx="7238400" cy="400200"/>
          </a:xfrm>
          <a:prstGeom prst="rect">
            <a:avLst/>
          </a:prstGeom>
          <a:noFill/>
          <a:ln>
            <a:noFill/>
          </a:ln>
        </p:spPr>
        <p:txBody>
          <a:bodyPr anchorCtr="0" anchor="t" bIns="91425" lIns="91425" spcFirstLastPara="1" rIns="91425" wrap="square" tIns="91425">
            <a:spAutoFit/>
          </a:bodyPr>
          <a:lstStyle/>
          <a:p>
            <a:pPr indent="0" lvl="0" marL="457200" rtl="0" algn="just">
              <a:lnSpc>
                <a:spcPct val="100000"/>
              </a:lnSpc>
              <a:spcBef>
                <a:spcPts val="0"/>
              </a:spcBef>
              <a:spcAft>
                <a:spcPts val="1000"/>
              </a:spcAft>
              <a:buNone/>
            </a:pPr>
            <a:r>
              <a:t/>
            </a:r>
            <a:endParaRPr>
              <a:solidFill>
                <a:schemeClr val="lt1"/>
              </a:solidFill>
              <a:latin typeface="Lato"/>
              <a:ea typeface="Lato"/>
              <a:cs typeface="Lato"/>
              <a:sym typeface="Lato"/>
            </a:endParaRPr>
          </a:p>
        </p:txBody>
      </p:sp>
      <p:sp>
        <p:nvSpPr>
          <p:cNvPr id="348" name="Google Shape;348;p38"/>
          <p:cNvSpPr txBox="1"/>
          <p:nvPr>
            <p:ph type="title"/>
          </p:nvPr>
        </p:nvSpPr>
        <p:spPr>
          <a:xfrm>
            <a:off x="1297500" y="585100"/>
            <a:ext cx="7238400" cy="591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dk1"/>
                </a:solidFill>
                <a:latin typeface="Oswald SemiBold"/>
                <a:ea typeface="Oswald SemiBold"/>
                <a:cs typeface="Oswald SemiBold"/>
                <a:sym typeface="Oswald SemiBold"/>
              </a:rPr>
              <a:t>User Story and Use Cases - Customer (Mobile Application))</a:t>
            </a:r>
            <a:endParaRPr>
              <a:solidFill>
                <a:schemeClr val="dk1"/>
              </a:solidFill>
              <a:latin typeface="Oswald SemiBold"/>
              <a:ea typeface="Oswald SemiBold"/>
              <a:cs typeface="Oswald SemiBold"/>
              <a:sym typeface="Oswald SemiBold"/>
            </a:endParaRPr>
          </a:p>
        </p:txBody>
      </p:sp>
      <p:pic>
        <p:nvPicPr>
          <p:cNvPr id="349" name="Google Shape;349;p38"/>
          <p:cNvPicPr preferRelativeResize="0"/>
          <p:nvPr/>
        </p:nvPicPr>
        <p:blipFill>
          <a:blip r:embed="rId3">
            <a:alphaModFix/>
          </a:blip>
          <a:stretch>
            <a:fillRect/>
          </a:stretch>
        </p:blipFill>
        <p:spPr>
          <a:xfrm>
            <a:off x="391175" y="1399425"/>
            <a:ext cx="8361641" cy="36623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9"/>
          <p:cNvSpPr txBox="1"/>
          <p:nvPr>
            <p:ph type="title"/>
          </p:nvPr>
        </p:nvSpPr>
        <p:spPr>
          <a:xfrm>
            <a:off x="946300" y="1524750"/>
            <a:ext cx="5683500" cy="1871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a:solidFill>
                  <a:schemeClr val="dk1"/>
                </a:solidFill>
              </a:rPr>
              <a:t>Time for Demonstration of </a:t>
            </a:r>
            <a:endParaRPr b="1">
              <a:solidFill>
                <a:schemeClr val="dk1"/>
              </a:solidFill>
            </a:endParaRPr>
          </a:p>
          <a:p>
            <a:pPr indent="0" lvl="0" marL="0" rtl="0" algn="l">
              <a:spcBef>
                <a:spcPts val="0"/>
              </a:spcBef>
              <a:spcAft>
                <a:spcPts val="0"/>
              </a:spcAft>
              <a:buNone/>
            </a:pPr>
            <a:r>
              <a:rPr lang="en">
                <a:solidFill>
                  <a:schemeClr val="dk1"/>
                </a:solidFill>
              </a:rPr>
              <a:t>1) Administrative Website</a:t>
            </a:r>
            <a:endParaRPr>
              <a:solidFill>
                <a:schemeClr val="dk1"/>
              </a:solidFill>
            </a:endParaRPr>
          </a:p>
          <a:p>
            <a:pPr indent="0" lvl="0" marL="0" rtl="0" algn="l">
              <a:spcBef>
                <a:spcPts val="0"/>
              </a:spcBef>
              <a:spcAft>
                <a:spcPts val="0"/>
              </a:spcAft>
              <a:buNone/>
            </a:pPr>
            <a:r>
              <a:rPr lang="en">
                <a:solidFill>
                  <a:schemeClr val="dk1"/>
                </a:solidFill>
              </a:rPr>
              <a:t>2) CheckInn Website</a:t>
            </a:r>
            <a:endParaRPr>
              <a:solidFill>
                <a:schemeClr val="dk1"/>
              </a:solidFill>
            </a:endParaRPr>
          </a:p>
          <a:p>
            <a:pPr indent="0" lvl="0" marL="0" rtl="0" algn="l">
              <a:spcBef>
                <a:spcPts val="0"/>
              </a:spcBef>
              <a:spcAft>
                <a:spcPts val="0"/>
              </a:spcAft>
              <a:buNone/>
            </a:pPr>
            <a:r>
              <a:rPr lang="en">
                <a:solidFill>
                  <a:schemeClr val="dk1"/>
                </a:solidFill>
              </a:rPr>
              <a:t>3) CheckInn Android Application</a:t>
            </a: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0"/>
          <p:cNvSpPr txBox="1"/>
          <p:nvPr>
            <p:ph type="title"/>
          </p:nvPr>
        </p:nvSpPr>
        <p:spPr>
          <a:xfrm>
            <a:off x="777350" y="562750"/>
            <a:ext cx="7238400" cy="5913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solidFill>
                  <a:schemeClr val="dk1"/>
                </a:solidFill>
                <a:latin typeface="Oswald SemiBold"/>
                <a:ea typeface="Oswald SemiBold"/>
                <a:cs typeface="Oswald SemiBold"/>
                <a:sym typeface="Oswald SemiBold"/>
              </a:rPr>
              <a:t>Hotel Room Door</a:t>
            </a:r>
            <a:endParaRPr>
              <a:solidFill>
                <a:schemeClr val="dk1"/>
              </a:solidFill>
              <a:latin typeface="Oswald SemiBold"/>
              <a:ea typeface="Oswald SemiBold"/>
              <a:cs typeface="Oswald SemiBold"/>
              <a:sym typeface="Oswald SemiBold"/>
            </a:endParaRPr>
          </a:p>
        </p:txBody>
      </p:sp>
      <p:sp>
        <p:nvSpPr>
          <p:cNvPr id="360" name="Google Shape;360;p40"/>
          <p:cNvSpPr txBox="1"/>
          <p:nvPr/>
        </p:nvSpPr>
        <p:spPr>
          <a:xfrm>
            <a:off x="304125" y="1290350"/>
            <a:ext cx="7089000" cy="308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latin typeface="Lato"/>
                <a:ea typeface="Lato"/>
                <a:cs typeface="Lato"/>
                <a:sym typeface="Lato"/>
              </a:rPr>
              <a:t>A IOT device is installed  in the wall and it is wired to an electric door strike lock.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Char char="●"/>
            </a:pPr>
            <a:r>
              <a:rPr lang="en"/>
              <a:t>The IOT device is </a:t>
            </a:r>
            <a:r>
              <a:rPr lang="en"/>
              <a:t>connected to the online server through the Wi-Fi network.</a:t>
            </a:r>
            <a:endParaRPr/>
          </a:p>
          <a:p>
            <a:pPr indent="0" lvl="0" marL="457200" rtl="0" algn="l">
              <a:spcBef>
                <a:spcPts val="0"/>
              </a:spcBef>
              <a:spcAft>
                <a:spcPts val="0"/>
              </a:spcAft>
              <a:buNone/>
            </a:pPr>
            <a:r>
              <a:t/>
            </a:r>
            <a:endParaRPr/>
          </a:p>
          <a:p>
            <a:pPr indent="-317500" lvl="0" marL="457200" rtl="0" algn="l">
              <a:lnSpc>
                <a:spcPct val="115000"/>
              </a:lnSpc>
              <a:spcBef>
                <a:spcPts val="1200"/>
              </a:spcBef>
              <a:spcAft>
                <a:spcPts val="0"/>
              </a:spcAft>
              <a:buSzPts val="1400"/>
              <a:buChar char="●"/>
            </a:pPr>
            <a:r>
              <a:rPr lang="en"/>
              <a:t>The QR code will be pasted on the IOT device.</a:t>
            </a:r>
            <a:endParaRPr/>
          </a:p>
          <a:p>
            <a:pPr indent="0" lvl="0" marL="457200" rtl="0" algn="l">
              <a:lnSpc>
                <a:spcPct val="115000"/>
              </a:lnSpc>
              <a:spcBef>
                <a:spcPts val="1200"/>
              </a:spcBef>
              <a:spcAft>
                <a:spcPts val="0"/>
              </a:spcAft>
              <a:buNone/>
            </a:pPr>
            <a:r>
              <a:t/>
            </a:r>
            <a:endParaRPr/>
          </a:p>
          <a:p>
            <a:pPr indent="-317500" lvl="0" marL="457200" rtl="0" algn="l">
              <a:spcBef>
                <a:spcPts val="1200"/>
              </a:spcBef>
              <a:spcAft>
                <a:spcPts val="0"/>
              </a:spcAft>
              <a:buSzPts val="1400"/>
              <a:buChar char="●"/>
            </a:pPr>
            <a:r>
              <a:rPr lang="en"/>
              <a:t>Once the customer is authenticated to unlock the hotel room, it will update the database of the unlock door status from closed to open.</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Once the IOT device detects the open status from the database, it will send a signal to the electric door strike lock to unlock the door.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1"/>
          <p:cNvSpPr txBox="1"/>
          <p:nvPr>
            <p:ph idx="1" type="subTitle"/>
          </p:nvPr>
        </p:nvSpPr>
        <p:spPr>
          <a:xfrm>
            <a:off x="3327150" y="1631325"/>
            <a:ext cx="4043100" cy="12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000">
                <a:solidFill>
                  <a:schemeClr val="dk1"/>
                </a:solidFill>
                <a:latin typeface="Montserrat"/>
                <a:ea typeface="Montserrat"/>
                <a:cs typeface="Montserrat"/>
                <a:sym typeface="Montserrat"/>
              </a:rPr>
              <a:t>Any questions?</a:t>
            </a:r>
            <a:endParaRPr b="1" sz="5000">
              <a:solidFill>
                <a:schemeClr val="dk1"/>
              </a:solidFill>
              <a:latin typeface="Montserrat"/>
              <a:ea typeface="Montserrat"/>
              <a:cs typeface="Montserrat"/>
              <a:sym typeface="Montserrat"/>
            </a:endParaRPr>
          </a:p>
        </p:txBody>
      </p:sp>
      <p:pic>
        <p:nvPicPr>
          <p:cNvPr id="366" name="Google Shape;366;p41"/>
          <p:cNvPicPr preferRelativeResize="0"/>
          <p:nvPr/>
        </p:nvPicPr>
        <p:blipFill>
          <a:blip r:embed="rId3">
            <a:alphaModFix/>
          </a:blip>
          <a:stretch>
            <a:fillRect/>
          </a:stretch>
        </p:blipFill>
        <p:spPr>
          <a:xfrm>
            <a:off x="6199825" y="119150"/>
            <a:ext cx="2143125" cy="21431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2"/>
          <p:cNvSpPr txBox="1"/>
          <p:nvPr>
            <p:ph idx="1" type="subTitle"/>
          </p:nvPr>
        </p:nvSpPr>
        <p:spPr>
          <a:xfrm>
            <a:off x="3683625" y="1147525"/>
            <a:ext cx="40431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000">
                <a:solidFill>
                  <a:schemeClr val="dk1"/>
                </a:solidFill>
                <a:latin typeface="Montserrat"/>
                <a:ea typeface="Montserrat"/>
                <a:cs typeface="Montserrat"/>
                <a:sym typeface="Montserrat"/>
              </a:rPr>
              <a:t>Thank You</a:t>
            </a:r>
            <a:endParaRPr b="1" sz="5000">
              <a:solidFill>
                <a:schemeClr val="dk1"/>
              </a:solidFill>
              <a:latin typeface="Montserrat"/>
              <a:ea typeface="Montserrat"/>
              <a:cs typeface="Montserrat"/>
              <a:sym typeface="Montserrat"/>
            </a:endParaRPr>
          </a:p>
        </p:txBody>
      </p:sp>
      <p:pic>
        <p:nvPicPr>
          <p:cNvPr id="372" name="Google Shape;372;p42"/>
          <p:cNvPicPr preferRelativeResize="0"/>
          <p:nvPr/>
        </p:nvPicPr>
        <p:blipFill>
          <a:blip r:embed="rId3">
            <a:alphaModFix/>
          </a:blip>
          <a:stretch>
            <a:fillRect/>
          </a:stretch>
        </p:blipFill>
        <p:spPr>
          <a:xfrm>
            <a:off x="4474913" y="2315075"/>
            <a:ext cx="2240750" cy="2240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6"/>
          <p:cNvSpPr txBox="1"/>
          <p:nvPr>
            <p:ph type="title"/>
          </p:nvPr>
        </p:nvSpPr>
        <p:spPr>
          <a:xfrm>
            <a:off x="1297500" y="626300"/>
            <a:ext cx="7238400" cy="59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Oswald SemiBold"/>
                <a:ea typeface="Oswald SemiBold"/>
                <a:cs typeface="Oswald SemiBold"/>
                <a:sym typeface="Oswald SemiBold"/>
              </a:rPr>
              <a:t>Understanding the Topic</a:t>
            </a:r>
            <a:endParaRPr>
              <a:solidFill>
                <a:schemeClr val="dk1"/>
              </a:solidFill>
              <a:latin typeface="Oswald SemiBold"/>
              <a:ea typeface="Oswald SemiBold"/>
              <a:cs typeface="Oswald SemiBold"/>
              <a:sym typeface="Oswald SemiBold"/>
            </a:endParaRPr>
          </a:p>
        </p:txBody>
      </p:sp>
      <p:sp>
        <p:nvSpPr>
          <p:cNvPr id="267" name="Google Shape;267;p26"/>
          <p:cNvSpPr txBox="1"/>
          <p:nvPr/>
        </p:nvSpPr>
        <p:spPr>
          <a:xfrm>
            <a:off x="1025975" y="1561625"/>
            <a:ext cx="7238400" cy="2152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a:solidFill>
                  <a:schemeClr val="dk1"/>
                </a:solidFill>
                <a:latin typeface="Lato"/>
                <a:ea typeface="Lato"/>
                <a:cs typeface="Lato"/>
                <a:sym typeface="Lato"/>
              </a:rPr>
              <a:t>What is Multi-factor transaction authorization?</a:t>
            </a:r>
            <a:endParaRPr b="1">
              <a:solidFill>
                <a:schemeClr val="dk1"/>
              </a:solidFill>
              <a:latin typeface="Lato"/>
              <a:ea typeface="Lato"/>
              <a:cs typeface="Lato"/>
              <a:sym typeface="Lato"/>
            </a:endParaRPr>
          </a:p>
          <a:p>
            <a:pPr indent="-317500" lvl="0" marL="457200" rtl="0" algn="just">
              <a:lnSpc>
                <a:spcPct val="115000"/>
              </a:lnSpc>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A security measure that requires users to provide multiple forms of authentication in order to authorize a transaction</a:t>
            </a:r>
            <a:endParaRPr>
              <a:solidFill>
                <a:schemeClr val="dk1"/>
              </a:solidFill>
              <a:latin typeface="Lato"/>
              <a:ea typeface="Lato"/>
              <a:cs typeface="Lato"/>
              <a:sym typeface="Lato"/>
            </a:endParaRPr>
          </a:p>
          <a:p>
            <a:pPr indent="-317500" lvl="0" marL="457200" rtl="0" algn="just">
              <a:lnSpc>
                <a:spcPct val="115000"/>
              </a:lnSpc>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Provides an additional layer of security to prevent unauthorized access </a:t>
            </a:r>
            <a:endParaRPr>
              <a:solidFill>
                <a:schemeClr val="dk1"/>
              </a:solidFill>
              <a:latin typeface="Lato"/>
              <a:ea typeface="Lato"/>
              <a:cs typeface="Lato"/>
              <a:sym typeface="Lato"/>
            </a:endParaRPr>
          </a:p>
          <a:p>
            <a:pPr indent="0" lvl="0" marL="0" rtl="0" algn="just">
              <a:lnSpc>
                <a:spcPct val="115000"/>
              </a:lnSpc>
              <a:spcBef>
                <a:spcPts val="1000"/>
              </a:spcBef>
              <a:spcAft>
                <a:spcPts val="0"/>
              </a:spcAft>
              <a:buNone/>
            </a:pPr>
            <a:r>
              <a:t/>
            </a:r>
            <a:endParaRPr>
              <a:solidFill>
                <a:schemeClr val="dk1"/>
              </a:solidFill>
              <a:latin typeface="Lato"/>
              <a:ea typeface="Lato"/>
              <a:cs typeface="Lato"/>
              <a:sym typeface="Lato"/>
            </a:endParaRPr>
          </a:p>
          <a:p>
            <a:pPr indent="0" lvl="0" marL="457200" rtl="0" algn="just">
              <a:lnSpc>
                <a:spcPct val="115000"/>
              </a:lnSpc>
              <a:spcBef>
                <a:spcPts val="1000"/>
              </a:spcBef>
              <a:spcAft>
                <a:spcPts val="1000"/>
              </a:spcAft>
              <a:buNone/>
            </a:pPr>
            <a:r>
              <a:t/>
            </a:r>
            <a:endParaRPr>
              <a:solidFill>
                <a:schemeClr val="dk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7"/>
          <p:cNvSpPr txBox="1"/>
          <p:nvPr>
            <p:ph type="title"/>
          </p:nvPr>
        </p:nvSpPr>
        <p:spPr>
          <a:xfrm>
            <a:off x="1297500" y="626300"/>
            <a:ext cx="7238400" cy="59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Oswald SemiBold"/>
                <a:ea typeface="Oswald SemiBold"/>
                <a:cs typeface="Oswald SemiBold"/>
                <a:sym typeface="Oswald SemiBold"/>
              </a:rPr>
              <a:t>Understanding the Topic</a:t>
            </a:r>
            <a:endParaRPr>
              <a:solidFill>
                <a:schemeClr val="dk1"/>
              </a:solidFill>
              <a:latin typeface="Oswald SemiBold"/>
              <a:ea typeface="Oswald SemiBold"/>
              <a:cs typeface="Oswald SemiBold"/>
              <a:sym typeface="Oswald SemiBold"/>
            </a:endParaRPr>
          </a:p>
        </p:txBody>
      </p:sp>
      <p:sp>
        <p:nvSpPr>
          <p:cNvPr id="273" name="Google Shape;273;p27"/>
          <p:cNvSpPr txBox="1"/>
          <p:nvPr/>
        </p:nvSpPr>
        <p:spPr>
          <a:xfrm>
            <a:off x="1025975" y="1561625"/>
            <a:ext cx="7238400" cy="3024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a:solidFill>
                  <a:schemeClr val="dk1"/>
                </a:solidFill>
                <a:latin typeface="Lato"/>
                <a:ea typeface="Lato"/>
                <a:cs typeface="Lato"/>
                <a:sym typeface="Lato"/>
              </a:rPr>
              <a:t>What is a QR code?</a:t>
            </a:r>
            <a:endParaRPr b="1">
              <a:solidFill>
                <a:schemeClr val="dk1"/>
              </a:solidFill>
              <a:latin typeface="Lato"/>
              <a:ea typeface="Lato"/>
              <a:cs typeface="Lato"/>
              <a:sym typeface="Lato"/>
            </a:endParaRPr>
          </a:p>
          <a:p>
            <a:pPr indent="-317500" lvl="0" marL="457200" rtl="0" algn="just">
              <a:lnSpc>
                <a:spcPct val="115000"/>
              </a:lnSpc>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A type of two-dimensional barcode that can be easily read by a smartphone camera or a QR code scanner</a:t>
            </a:r>
            <a:endParaRPr>
              <a:solidFill>
                <a:schemeClr val="dk1"/>
              </a:solidFill>
              <a:latin typeface="Lato"/>
              <a:ea typeface="Lato"/>
              <a:cs typeface="Lato"/>
              <a:sym typeface="Lato"/>
            </a:endParaRPr>
          </a:p>
          <a:p>
            <a:pPr indent="-317500" lvl="0" marL="457200" rtl="0" algn="just">
              <a:lnSpc>
                <a:spcPct val="115000"/>
              </a:lnSpc>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They can also be used for authentication purposes</a:t>
            </a:r>
            <a:br>
              <a:rPr lang="en">
                <a:solidFill>
                  <a:schemeClr val="dk1"/>
                </a:solidFill>
                <a:latin typeface="Lato"/>
                <a:ea typeface="Lato"/>
                <a:cs typeface="Lato"/>
                <a:sym typeface="Lato"/>
              </a:rPr>
            </a:br>
            <a:endParaRPr>
              <a:solidFill>
                <a:schemeClr val="dk1"/>
              </a:solidFill>
              <a:latin typeface="Lato"/>
              <a:ea typeface="Lato"/>
              <a:cs typeface="Lato"/>
              <a:sym typeface="Lato"/>
            </a:endParaRPr>
          </a:p>
          <a:p>
            <a:pPr indent="0" lvl="0" marL="0" rtl="0" algn="just">
              <a:lnSpc>
                <a:spcPct val="115000"/>
              </a:lnSpc>
              <a:spcBef>
                <a:spcPts val="1000"/>
              </a:spcBef>
              <a:spcAft>
                <a:spcPts val="0"/>
              </a:spcAft>
              <a:buNone/>
            </a:pPr>
            <a:r>
              <a:rPr b="1" lang="en">
                <a:solidFill>
                  <a:schemeClr val="dk1"/>
                </a:solidFill>
                <a:latin typeface="Lato"/>
                <a:ea typeface="Lato"/>
                <a:cs typeface="Lato"/>
                <a:sym typeface="Lato"/>
              </a:rPr>
              <a:t>How can QR code be used for multi-factor transaction authorization?</a:t>
            </a:r>
            <a:endParaRPr b="1">
              <a:solidFill>
                <a:schemeClr val="dk1"/>
              </a:solidFill>
              <a:latin typeface="Lato"/>
              <a:ea typeface="Lato"/>
              <a:cs typeface="Lato"/>
              <a:sym typeface="Lato"/>
            </a:endParaRPr>
          </a:p>
          <a:p>
            <a:pPr indent="-317500" lvl="0" marL="457200" rtl="0" algn="just">
              <a:lnSpc>
                <a:spcPct val="115000"/>
              </a:lnSpc>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User will be able to scan the QR code with a trusted device/app to verify the transaction details</a:t>
            </a:r>
            <a:endParaRPr>
              <a:solidFill>
                <a:schemeClr val="dk1"/>
              </a:solidFill>
              <a:latin typeface="Lato"/>
              <a:ea typeface="Lato"/>
              <a:cs typeface="Lato"/>
              <a:sym typeface="Lato"/>
            </a:endParaRPr>
          </a:p>
          <a:p>
            <a:pPr indent="0" lvl="0" marL="457200" rtl="0" algn="just">
              <a:lnSpc>
                <a:spcPct val="115000"/>
              </a:lnSpc>
              <a:spcBef>
                <a:spcPts val="1000"/>
              </a:spcBef>
              <a:spcAft>
                <a:spcPts val="1000"/>
              </a:spcAft>
              <a:buNone/>
            </a:pPr>
            <a:r>
              <a:t/>
            </a:r>
            <a:endParaRPr>
              <a:solidFill>
                <a:schemeClr val="dk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8"/>
          <p:cNvSpPr txBox="1"/>
          <p:nvPr>
            <p:ph type="title"/>
          </p:nvPr>
        </p:nvSpPr>
        <p:spPr>
          <a:xfrm>
            <a:off x="1297500" y="626300"/>
            <a:ext cx="7238400" cy="59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Oswald SemiBold"/>
                <a:ea typeface="Oswald SemiBold"/>
                <a:cs typeface="Oswald SemiBold"/>
                <a:sym typeface="Oswald SemiBold"/>
              </a:rPr>
              <a:t>About our Project</a:t>
            </a:r>
            <a:endParaRPr>
              <a:solidFill>
                <a:schemeClr val="dk1"/>
              </a:solidFill>
              <a:latin typeface="Oswald SemiBold"/>
              <a:ea typeface="Oswald SemiBold"/>
              <a:cs typeface="Oswald SemiBold"/>
              <a:sym typeface="Oswald SemiBold"/>
            </a:endParaRPr>
          </a:p>
        </p:txBody>
      </p:sp>
      <p:sp>
        <p:nvSpPr>
          <p:cNvPr id="279" name="Google Shape;279;p28"/>
          <p:cNvSpPr txBox="1"/>
          <p:nvPr/>
        </p:nvSpPr>
        <p:spPr>
          <a:xfrm>
            <a:off x="1025975" y="1561625"/>
            <a:ext cx="4076400" cy="2391300"/>
          </a:xfrm>
          <a:prstGeom prst="rect">
            <a:avLst/>
          </a:prstGeom>
          <a:noFill/>
          <a:ln>
            <a:noFill/>
          </a:ln>
        </p:spPr>
        <p:txBody>
          <a:bodyPr anchorCtr="0" anchor="t" bIns="91425" lIns="91425" spcFirstLastPara="1" rIns="91425" wrap="square" tIns="91425">
            <a:spAutoFit/>
          </a:bodyPr>
          <a:lstStyle/>
          <a:p>
            <a:pPr indent="-317500" lvl="0" marL="457200" rtl="0" algn="just">
              <a:lnSpc>
                <a:spcPct val="115000"/>
              </a:lnSpc>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The go</a:t>
            </a:r>
            <a:r>
              <a:rPr lang="en">
                <a:solidFill>
                  <a:schemeClr val="dk1"/>
                </a:solidFill>
                <a:latin typeface="Lato"/>
                <a:ea typeface="Lato"/>
                <a:cs typeface="Lato"/>
                <a:sym typeface="Lato"/>
              </a:rPr>
              <a:t>al is t</a:t>
            </a:r>
            <a:r>
              <a:rPr lang="en">
                <a:solidFill>
                  <a:schemeClr val="dk1"/>
                </a:solidFill>
                <a:latin typeface="Lato"/>
                <a:ea typeface="Lato"/>
                <a:cs typeface="Lato"/>
                <a:sym typeface="Lato"/>
              </a:rPr>
              <a:t>o implement a secure transaction authentication system with the use of QR code</a:t>
            </a:r>
            <a:endParaRPr>
              <a:solidFill>
                <a:schemeClr val="dk1"/>
              </a:solidFill>
              <a:latin typeface="Lato"/>
              <a:ea typeface="Lato"/>
              <a:cs typeface="Lato"/>
              <a:sym typeface="Lato"/>
            </a:endParaRPr>
          </a:p>
          <a:p>
            <a:pPr indent="-317500" lvl="0" marL="457200" rtl="0" algn="just">
              <a:lnSpc>
                <a:spcPct val="115000"/>
              </a:lnSpc>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Add </a:t>
            </a:r>
            <a:r>
              <a:rPr lang="en">
                <a:solidFill>
                  <a:schemeClr val="dk1"/>
                </a:solidFill>
                <a:latin typeface="Lato"/>
                <a:ea typeface="Lato"/>
                <a:cs typeface="Lato"/>
                <a:sym typeface="Lato"/>
              </a:rPr>
              <a:t>password</a:t>
            </a:r>
            <a:r>
              <a:rPr lang="en">
                <a:solidFill>
                  <a:schemeClr val="dk1"/>
                </a:solidFill>
                <a:latin typeface="Lato"/>
                <a:ea typeface="Lato"/>
                <a:cs typeface="Lato"/>
                <a:sym typeface="Lato"/>
              </a:rPr>
              <a:t> and biometric authentication method</a:t>
            </a:r>
            <a:endParaRPr>
              <a:solidFill>
                <a:schemeClr val="dk1"/>
              </a:solidFill>
              <a:latin typeface="Lato"/>
              <a:ea typeface="Lato"/>
              <a:cs typeface="Lato"/>
              <a:sym typeface="Lato"/>
            </a:endParaRPr>
          </a:p>
          <a:p>
            <a:pPr indent="-317500" lvl="0" marL="457200" rtl="0" algn="just">
              <a:lnSpc>
                <a:spcPct val="115000"/>
              </a:lnSpc>
              <a:spcBef>
                <a:spcPts val="1000"/>
              </a:spcBef>
              <a:spcAft>
                <a:spcPts val="1000"/>
              </a:spcAft>
              <a:buClr>
                <a:schemeClr val="dk1"/>
              </a:buClr>
              <a:buSzPts val="1400"/>
              <a:buFont typeface="Lato"/>
              <a:buChar char="●"/>
            </a:pPr>
            <a:r>
              <a:rPr lang="en">
                <a:solidFill>
                  <a:schemeClr val="dk1"/>
                </a:solidFill>
                <a:latin typeface="Lato"/>
                <a:ea typeface="Lato"/>
                <a:cs typeface="Lato"/>
                <a:sym typeface="Lato"/>
              </a:rPr>
              <a:t>The protocol will need to be executed between a web interface and an application on a mobile device (project requirement)</a:t>
            </a:r>
            <a:endParaRPr>
              <a:solidFill>
                <a:schemeClr val="dk1"/>
              </a:solidFill>
              <a:latin typeface="Lato"/>
              <a:ea typeface="Lato"/>
              <a:cs typeface="Lato"/>
              <a:sym typeface="Lato"/>
            </a:endParaRPr>
          </a:p>
        </p:txBody>
      </p:sp>
      <p:pic>
        <p:nvPicPr>
          <p:cNvPr id="280" name="Google Shape;280;p28"/>
          <p:cNvPicPr preferRelativeResize="0"/>
          <p:nvPr/>
        </p:nvPicPr>
        <p:blipFill rotWithShape="1">
          <a:blip r:embed="rId3">
            <a:alphaModFix/>
          </a:blip>
          <a:srcRect b="0" l="8470" r="4025" t="0"/>
          <a:stretch/>
        </p:blipFill>
        <p:spPr>
          <a:xfrm>
            <a:off x="5434325" y="1733750"/>
            <a:ext cx="3398450" cy="23812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9"/>
          <p:cNvSpPr txBox="1"/>
          <p:nvPr>
            <p:ph type="title"/>
          </p:nvPr>
        </p:nvSpPr>
        <p:spPr>
          <a:xfrm>
            <a:off x="1297500" y="626300"/>
            <a:ext cx="7238400" cy="59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Oswald SemiBold"/>
                <a:ea typeface="Oswald SemiBold"/>
                <a:cs typeface="Oswald SemiBold"/>
                <a:sym typeface="Oswald SemiBold"/>
              </a:rPr>
              <a:t>Research: </a:t>
            </a:r>
            <a:endParaRPr>
              <a:solidFill>
                <a:schemeClr val="dk1"/>
              </a:solidFill>
              <a:latin typeface="Oswald SemiBold"/>
              <a:ea typeface="Oswald SemiBold"/>
              <a:cs typeface="Oswald SemiBold"/>
              <a:sym typeface="Oswald SemiBold"/>
            </a:endParaRPr>
          </a:p>
        </p:txBody>
      </p:sp>
      <p:sp>
        <p:nvSpPr>
          <p:cNvPr id="286" name="Google Shape;286;p29"/>
          <p:cNvSpPr txBox="1"/>
          <p:nvPr/>
        </p:nvSpPr>
        <p:spPr>
          <a:xfrm>
            <a:off x="556050" y="1533375"/>
            <a:ext cx="4315800" cy="29112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Clr>
                <a:srgbClr val="1B212C"/>
              </a:buClr>
              <a:buSzPts val="1400"/>
              <a:buFont typeface="Lato"/>
              <a:buChar char="●"/>
            </a:pPr>
            <a:r>
              <a:rPr lang="en">
                <a:solidFill>
                  <a:srgbClr val="1B212C"/>
                </a:solidFill>
                <a:latin typeface="Lato"/>
                <a:ea typeface="Lato"/>
                <a:cs typeface="Lato"/>
                <a:sym typeface="Lato"/>
              </a:rPr>
              <a:t>What is a QR code and how does it work?</a:t>
            </a:r>
            <a:endParaRPr>
              <a:solidFill>
                <a:srgbClr val="1B212C"/>
              </a:solidFill>
              <a:latin typeface="Lato"/>
              <a:ea typeface="Lato"/>
              <a:cs typeface="Lato"/>
              <a:sym typeface="Lato"/>
            </a:endParaRPr>
          </a:p>
          <a:p>
            <a:pPr indent="-317500" lvl="0" marL="457200" rtl="0" algn="l">
              <a:lnSpc>
                <a:spcPct val="115000"/>
              </a:lnSpc>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How to make the QR scanner and generate QR</a:t>
            </a:r>
            <a:endParaRPr>
              <a:solidFill>
                <a:srgbClr val="1B212C"/>
              </a:solidFill>
              <a:latin typeface="Lato"/>
              <a:ea typeface="Lato"/>
              <a:cs typeface="Lato"/>
              <a:sym typeface="Lato"/>
            </a:endParaRPr>
          </a:p>
          <a:p>
            <a:pPr indent="-317500" lvl="0" marL="457200" rtl="0" algn="l">
              <a:lnSpc>
                <a:spcPct val="115000"/>
              </a:lnSpc>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How to create a validation system with QR</a:t>
            </a:r>
            <a:endParaRPr>
              <a:solidFill>
                <a:srgbClr val="1B212C"/>
              </a:solidFill>
              <a:latin typeface="Lato"/>
              <a:ea typeface="Lato"/>
              <a:cs typeface="Lato"/>
              <a:sym typeface="Lato"/>
            </a:endParaRPr>
          </a:p>
          <a:p>
            <a:pPr indent="-317500" lvl="0" marL="457200" rtl="0" algn="l">
              <a:lnSpc>
                <a:spcPct val="115000"/>
              </a:lnSpc>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Similar multi-factor transaction authorisation</a:t>
            </a:r>
            <a:endParaRPr>
              <a:solidFill>
                <a:srgbClr val="1B212C"/>
              </a:solidFill>
              <a:latin typeface="Lato"/>
              <a:ea typeface="Lato"/>
              <a:cs typeface="Lato"/>
              <a:sym typeface="Lato"/>
            </a:endParaRPr>
          </a:p>
          <a:p>
            <a:pPr indent="-317500" lvl="1" marL="914400" rtl="0" algn="l">
              <a:lnSpc>
                <a:spcPct val="115000"/>
              </a:lnSpc>
              <a:spcBef>
                <a:spcPts val="1000"/>
              </a:spcBef>
              <a:spcAft>
                <a:spcPts val="1000"/>
              </a:spcAft>
              <a:buClr>
                <a:srgbClr val="1B212C"/>
              </a:buClr>
              <a:buSzPts val="1400"/>
              <a:buFont typeface="Lato"/>
              <a:buChar char="○"/>
            </a:pPr>
            <a:r>
              <a:rPr lang="en">
                <a:solidFill>
                  <a:srgbClr val="1B212C"/>
                </a:solidFill>
                <a:latin typeface="Lato"/>
                <a:ea typeface="Lato"/>
                <a:cs typeface="Lato"/>
                <a:sym typeface="Lato"/>
              </a:rPr>
              <a:t>OAuth2 </a:t>
            </a:r>
            <a:endParaRPr>
              <a:solidFill>
                <a:srgbClr val="1B212C"/>
              </a:solidFill>
              <a:latin typeface="Lato"/>
              <a:ea typeface="Lato"/>
              <a:cs typeface="Lato"/>
              <a:sym typeface="Lato"/>
            </a:endParaRPr>
          </a:p>
        </p:txBody>
      </p:sp>
      <p:pic>
        <p:nvPicPr>
          <p:cNvPr id="287" name="Google Shape;287;p29"/>
          <p:cNvPicPr preferRelativeResize="0"/>
          <p:nvPr/>
        </p:nvPicPr>
        <p:blipFill>
          <a:blip r:embed="rId3">
            <a:alphaModFix/>
          </a:blip>
          <a:stretch>
            <a:fillRect/>
          </a:stretch>
        </p:blipFill>
        <p:spPr>
          <a:xfrm>
            <a:off x="5001300" y="1354663"/>
            <a:ext cx="3867800" cy="2434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0"/>
          <p:cNvSpPr txBox="1"/>
          <p:nvPr>
            <p:ph type="title"/>
          </p:nvPr>
        </p:nvSpPr>
        <p:spPr>
          <a:xfrm>
            <a:off x="1297500" y="626300"/>
            <a:ext cx="7238400" cy="59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Oswald SemiBold"/>
                <a:ea typeface="Oswald SemiBold"/>
                <a:cs typeface="Oswald SemiBold"/>
                <a:sym typeface="Oswald SemiBold"/>
              </a:rPr>
              <a:t>Idea: Hotel Booking Service Provider - Check Inn</a:t>
            </a:r>
            <a:endParaRPr>
              <a:solidFill>
                <a:schemeClr val="dk1"/>
              </a:solidFill>
              <a:latin typeface="Oswald SemiBold"/>
              <a:ea typeface="Oswald SemiBold"/>
              <a:cs typeface="Oswald SemiBold"/>
              <a:sym typeface="Oswald SemiBold"/>
            </a:endParaRPr>
          </a:p>
        </p:txBody>
      </p:sp>
      <p:sp>
        <p:nvSpPr>
          <p:cNvPr id="293" name="Google Shape;293;p30"/>
          <p:cNvSpPr txBox="1"/>
          <p:nvPr/>
        </p:nvSpPr>
        <p:spPr>
          <a:xfrm>
            <a:off x="990075" y="1573725"/>
            <a:ext cx="4025700" cy="27243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0"/>
              </a:spcBef>
              <a:spcAft>
                <a:spcPts val="0"/>
              </a:spcAft>
              <a:buNone/>
            </a:pPr>
            <a:r>
              <a:rPr lang="en">
                <a:solidFill>
                  <a:schemeClr val="dk1"/>
                </a:solidFill>
                <a:latin typeface="Lato"/>
                <a:ea typeface="Lato"/>
                <a:cs typeface="Lato"/>
                <a:sym typeface="Lato"/>
              </a:rPr>
              <a:t>Check Inn is a platform that will allow the Customers to make a </a:t>
            </a:r>
            <a:r>
              <a:rPr lang="en">
                <a:solidFill>
                  <a:schemeClr val="accent1"/>
                </a:solidFill>
                <a:latin typeface="Lato"/>
                <a:ea typeface="Lato"/>
                <a:cs typeface="Lato"/>
                <a:sym typeface="Lato"/>
              </a:rPr>
              <a:t>booking via our website and allow them to validate themselves upon check in and simply scan a QR code</a:t>
            </a:r>
            <a:r>
              <a:rPr lang="en">
                <a:solidFill>
                  <a:schemeClr val="dk1"/>
                </a:solidFill>
                <a:latin typeface="Lato"/>
                <a:ea typeface="Lato"/>
                <a:cs typeface="Lato"/>
                <a:sym typeface="Lato"/>
              </a:rPr>
              <a:t> to access </a:t>
            </a:r>
            <a:r>
              <a:rPr lang="en">
                <a:solidFill>
                  <a:schemeClr val="dk1"/>
                </a:solidFill>
                <a:latin typeface="Lato"/>
                <a:ea typeface="Lato"/>
                <a:cs typeface="Lato"/>
                <a:sym typeface="Lato"/>
              </a:rPr>
              <a:t>their</a:t>
            </a:r>
            <a:r>
              <a:rPr lang="en">
                <a:solidFill>
                  <a:schemeClr val="dk1"/>
                </a:solidFill>
                <a:latin typeface="Lato"/>
                <a:ea typeface="Lato"/>
                <a:cs typeface="Lato"/>
                <a:sym typeface="Lato"/>
              </a:rPr>
              <a:t> booked room</a:t>
            </a:r>
            <a:endParaRPr>
              <a:solidFill>
                <a:schemeClr val="dk1"/>
              </a:solidFill>
              <a:latin typeface="Lato"/>
              <a:ea typeface="Lato"/>
              <a:cs typeface="Lato"/>
              <a:sym typeface="Lato"/>
            </a:endParaRPr>
          </a:p>
          <a:p>
            <a:pPr indent="0" lvl="0" marL="0" rtl="0" algn="just">
              <a:lnSpc>
                <a:spcPct val="100000"/>
              </a:lnSpc>
              <a:spcBef>
                <a:spcPts val="1000"/>
              </a:spcBef>
              <a:spcAft>
                <a:spcPts val="0"/>
              </a:spcAft>
              <a:buNone/>
            </a:pPr>
            <a:r>
              <a:rPr lang="en">
                <a:solidFill>
                  <a:schemeClr val="accent1"/>
                </a:solidFill>
                <a:latin typeface="Lato"/>
                <a:ea typeface="Lato"/>
                <a:cs typeface="Lato"/>
                <a:sym typeface="Lato"/>
              </a:rPr>
              <a:t>✔ One stop check in for</a:t>
            </a:r>
            <a:r>
              <a:rPr b="1" lang="en">
                <a:solidFill>
                  <a:schemeClr val="accent1"/>
                </a:solidFill>
                <a:latin typeface="Lato"/>
                <a:ea typeface="Lato"/>
                <a:cs typeface="Lato"/>
                <a:sym typeface="Lato"/>
              </a:rPr>
              <a:t> Customer</a:t>
            </a:r>
            <a:endParaRPr>
              <a:solidFill>
                <a:schemeClr val="accent1"/>
              </a:solidFill>
              <a:latin typeface="Lato"/>
              <a:ea typeface="Lato"/>
              <a:cs typeface="Lato"/>
              <a:sym typeface="Lato"/>
            </a:endParaRPr>
          </a:p>
          <a:p>
            <a:pPr indent="0" lvl="0" marL="0" rtl="0" algn="just">
              <a:lnSpc>
                <a:spcPct val="100000"/>
              </a:lnSpc>
              <a:spcBef>
                <a:spcPts val="1000"/>
              </a:spcBef>
              <a:spcAft>
                <a:spcPts val="0"/>
              </a:spcAft>
              <a:buNone/>
            </a:pPr>
            <a:r>
              <a:rPr lang="en">
                <a:solidFill>
                  <a:schemeClr val="accent1"/>
                </a:solidFill>
                <a:latin typeface="Lato"/>
                <a:ea typeface="Lato"/>
                <a:cs typeface="Lato"/>
                <a:sym typeface="Lato"/>
              </a:rPr>
              <a:t>✔ </a:t>
            </a:r>
            <a:r>
              <a:rPr b="1" lang="en">
                <a:solidFill>
                  <a:schemeClr val="accent1"/>
                </a:solidFill>
                <a:latin typeface="Lato"/>
                <a:ea typeface="Lato"/>
                <a:cs typeface="Lato"/>
                <a:sym typeface="Lato"/>
              </a:rPr>
              <a:t>Customer</a:t>
            </a:r>
            <a:r>
              <a:rPr lang="en">
                <a:solidFill>
                  <a:schemeClr val="accent1"/>
                </a:solidFill>
                <a:latin typeface="Lato"/>
                <a:ea typeface="Lato"/>
                <a:cs typeface="Lato"/>
                <a:sym typeface="Lato"/>
              </a:rPr>
              <a:t> gain exclusive deals by signing up</a:t>
            </a:r>
            <a:endParaRPr>
              <a:solidFill>
                <a:schemeClr val="accent1"/>
              </a:solidFill>
              <a:latin typeface="Lato"/>
              <a:ea typeface="Lato"/>
              <a:cs typeface="Lato"/>
              <a:sym typeface="Lato"/>
            </a:endParaRPr>
          </a:p>
          <a:p>
            <a:pPr indent="0" lvl="0" marL="0" rtl="0" algn="just">
              <a:lnSpc>
                <a:spcPct val="100000"/>
              </a:lnSpc>
              <a:spcBef>
                <a:spcPts val="1000"/>
              </a:spcBef>
              <a:spcAft>
                <a:spcPts val="1000"/>
              </a:spcAft>
              <a:buNone/>
            </a:pPr>
            <a:r>
              <a:rPr lang="en">
                <a:solidFill>
                  <a:schemeClr val="accent6"/>
                </a:solidFill>
                <a:latin typeface="Lato"/>
                <a:ea typeface="Lato"/>
                <a:cs typeface="Lato"/>
                <a:sym typeface="Lato"/>
              </a:rPr>
              <a:t>✔ </a:t>
            </a:r>
            <a:r>
              <a:rPr b="1" lang="en">
                <a:solidFill>
                  <a:schemeClr val="accent6"/>
                </a:solidFill>
                <a:latin typeface="Lato"/>
                <a:ea typeface="Lato"/>
                <a:cs typeface="Lato"/>
                <a:sym typeface="Lato"/>
              </a:rPr>
              <a:t>Hotel Operators</a:t>
            </a:r>
            <a:r>
              <a:rPr lang="en">
                <a:solidFill>
                  <a:schemeClr val="accent6"/>
                </a:solidFill>
                <a:latin typeface="Lato"/>
                <a:ea typeface="Lato"/>
                <a:cs typeface="Lato"/>
                <a:sym typeface="Lato"/>
              </a:rPr>
              <a:t> will join our platform in order to get personalised data of the customers who book a hotel via our platform</a:t>
            </a:r>
            <a:endParaRPr>
              <a:solidFill>
                <a:schemeClr val="accent6"/>
              </a:solidFill>
              <a:latin typeface="Lato"/>
              <a:ea typeface="Lato"/>
              <a:cs typeface="Lato"/>
              <a:sym typeface="Lato"/>
            </a:endParaRPr>
          </a:p>
        </p:txBody>
      </p:sp>
      <p:pic>
        <p:nvPicPr>
          <p:cNvPr id="294" name="Google Shape;294;p30"/>
          <p:cNvPicPr preferRelativeResize="0"/>
          <p:nvPr/>
        </p:nvPicPr>
        <p:blipFill>
          <a:blip r:embed="rId3">
            <a:alphaModFix/>
          </a:blip>
          <a:stretch>
            <a:fillRect/>
          </a:stretch>
        </p:blipFill>
        <p:spPr>
          <a:xfrm>
            <a:off x="5150325" y="1695300"/>
            <a:ext cx="3617452" cy="23016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1"/>
          <p:cNvSpPr txBox="1"/>
          <p:nvPr/>
        </p:nvSpPr>
        <p:spPr>
          <a:xfrm>
            <a:off x="1297500" y="628900"/>
            <a:ext cx="7038900" cy="9141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2400">
                <a:solidFill>
                  <a:srgbClr val="1B212C"/>
                </a:solidFill>
                <a:latin typeface="Oswald SemiBold"/>
                <a:ea typeface="Oswald SemiBold"/>
                <a:cs typeface="Oswald SemiBold"/>
                <a:sym typeface="Oswald SemiBold"/>
              </a:rPr>
              <a:t>Idea: Hotel Booking Service Provider - Check Inn</a:t>
            </a:r>
            <a:endParaRPr sz="2400">
              <a:solidFill>
                <a:srgbClr val="1B212C"/>
              </a:solidFill>
              <a:latin typeface="Oswald SemiBold"/>
              <a:ea typeface="Oswald SemiBold"/>
              <a:cs typeface="Oswald SemiBold"/>
              <a:sym typeface="Oswald SemiBold"/>
            </a:endParaRPr>
          </a:p>
        </p:txBody>
      </p:sp>
      <p:sp>
        <p:nvSpPr>
          <p:cNvPr id="300" name="Google Shape;300;p31"/>
          <p:cNvSpPr txBox="1"/>
          <p:nvPr/>
        </p:nvSpPr>
        <p:spPr>
          <a:xfrm>
            <a:off x="1180525" y="1543000"/>
            <a:ext cx="3709500" cy="2281500"/>
          </a:xfrm>
          <a:prstGeom prst="rect">
            <a:avLst/>
          </a:prstGeom>
          <a:noFill/>
          <a:ln>
            <a:noFill/>
          </a:ln>
        </p:spPr>
        <p:txBody>
          <a:bodyPr anchorCtr="0" anchor="t" bIns="91425" lIns="91425" spcFirstLastPara="1" rIns="91425" wrap="square" tIns="91425">
            <a:noAutofit/>
          </a:bodyPr>
          <a:lstStyle/>
          <a:p>
            <a:pPr indent="0" lvl="0" marL="0" rtl="0" algn="just">
              <a:lnSpc>
                <a:spcPct val="90000"/>
              </a:lnSpc>
              <a:spcBef>
                <a:spcPts val="0"/>
              </a:spcBef>
              <a:spcAft>
                <a:spcPts val="0"/>
              </a:spcAft>
              <a:buNone/>
            </a:pPr>
            <a:r>
              <a:rPr b="1" lang="en">
                <a:solidFill>
                  <a:srgbClr val="1B212C"/>
                </a:solidFill>
                <a:latin typeface="Lato"/>
                <a:ea typeface="Lato"/>
                <a:cs typeface="Lato"/>
                <a:sym typeface="Lato"/>
              </a:rPr>
              <a:t>How to book a room if you are a Customer?</a:t>
            </a:r>
            <a:endParaRPr b="1">
              <a:solidFill>
                <a:srgbClr val="1B212C"/>
              </a:solidFill>
              <a:latin typeface="Lato"/>
              <a:ea typeface="Lato"/>
              <a:cs typeface="Lato"/>
              <a:sym typeface="Lato"/>
            </a:endParaRPr>
          </a:p>
          <a:p>
            <a:pPr indent="-317500" lvl="0" marL="457200" rtl="0" algn="just">
              <a:lnSpc>
                <a:spcPct val="90000"/>
              </a:lnSpc>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Access the website</a:t>
            </a:r>
            <a:endParaRPr>
              <a:solidFill>
                <a:srgbClr val="1B212C"/>
              </a:solidFill>
              <a:latin typeface="Lato"/>
              <a:ea typeface="Lato"/>
              <a:cs typeface="Lato"/>
              <a:sym typeface="Lato"/>
            </a:endParaRPr>
          </a:p>
          <a:p>
            <a:pPr indent="-317500" lvl="0" marL="457200" rtl="0" algn="just">
              <a:lnSpc>
                <a:spcPct val="90000"/>
              </a:lnSpc>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Login to account</a:t>
            </a:r>
            <a:endParaRPr>
              <a:solidFill>
                <a:srgbClr val="1B212C"/>
              </a:solidFill>
              <a:latin typeface="Lato"/>
              <a:ea typeface="Lato"/>
              <a:cs typeface="Lato"/>
              <a:sym typeface="Lato"/>
            </a:endParaRPr>
          </a:p>
          <a:p>
            <a:pPr indent="-317500" lvl="0" marL="457200" rtl="0" algn="just">
              <a:lnSpc>
                <a:spcPct val="90000"/>
              </a:lnSpc>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Select any available room/suites</a:t>
            </a:r>
            <a:endParaRPr>
              <a:solidFill>
                <a:srgbClr val="1B212C"/>
              </a:solidFill>
              <a:latin typeface="Lato"/>
              <a:ea typeface="Lato"/>
              <a:cs typeface="Lato"/>
              <a:sym typeface="Lato"/>
            </a:endParaRPr>
          </a:p>
          <a:p>
            <a:pPr indent="-317500" lvl="0" marL="457200" rtl="0" algn="just">
              <a:lnSpc>
                <a:spcPct val="90000"/>
              </a:lnSpc>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Customer enters his/her particulars to reserve the room</a:t>
            </a:r>
            <a:endParaRPr>
              <a:solidFill>
                <a:srgbClr val="1B212C"/>
              </a:solidFill>
              <a:latin typeface="Lato"/>
              <a:ea typeface="Lato"/>
              <a:cs typeface="Lato"/>
              <a:sym typeface="Lato"/>
            </a:endParaRPr>
          </a:p>
          <a:p>
            <a:pPr indent="-317500" lvl="0" marL="457200" rtl="0" algn="just">
              <a:lnSpc>
                <a:spcPct val="90000"/>
              </a:lnSpc>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Customer makes payment to reserve the room</a:t>
            </a:r>
            <a:endParaRPr>
              <a:solidFill>
                <a:srgbClr val="1B212C"/>
              </a:solidFill>
              <a:latin typeface="Lato"/>
              <a:ea typeface="Lato"/>
              <a:cs typeface="Lato"/>
              <a:sym typeface="Lato"/>
            </a:endParaRPr>
          </a:p>
          <a:p>
            <a:pPr indent="-317500" lvl="0" marL="457200" rtl="0" algn="just">
              <a:lnSpc>
                <a:spcPct val="90000"/>
              </a:lnSpc>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Customer’s room booking is confirmed</a:t>
            </a:r>
            <a:endParaRPr>
              <a:solidFill>
                <a:srgbClr val="0145AC"/>
              </a:solidFill>
              <a:latin typeface="Lato"/>
              <a:ea typeface="Lato"/>
              <a:cs typeface="Lato"/>
              <a:sym typeface="Lato"/>
            </a:endParaRPr>
          </a:p>
          <a:p>
            <a:pPr indent="0" lvl="0" marL="0" rtl="0" algn="l">
              <a:lnSpc>
                <a:spcPct val="105000"/>
              </a:lnSpc>
              <a:spcBef>
                <a:spcPts val="1000"/>
              </a:spcBef>
              <a:spcAft>
                <a:spcPts val="1200"/>
              </a:spcAft>
              <a:buNone/>
            </a:pPr>
            <a:r>
              <a:t/>
            </a:r>
            <a:endParaRPr>
              <a:solidFill>
                <a:srgbClr val="1B212C"/>
              </a:solidFill>
              <a:latin typeface="Lato"/>
              <a:ea typeface="Lato"/>
              <a:cs typeface="Lato"/>
              <a:sym typeface="Lato"/>
            </a:endParaRPr>
          </a:p>
        </p:txBody>
      </p:sp>
      <p:sp>
        <p:nvSpPr>
          <p:cNvPr id="301" name="Google Shape;301;p31"/>
          <p:cNvSpPr txBox="1"/>
          <p:nvPr/>
        </p:nvSpPr>
        <p:spPr>
          <a:xfrm>
            <a:off x="5211575" y="1890550"/>
            <a:ext cx="3042900" cy="2250300"/>
          </a:xfrm>
          <a:prstGeom prst="rect">
            <a:avLst/>
          </a:prstGeom>
          <a:noFill/>
          <a:ln>
            <a:noFill/>
          </a:ln>
        </p:spPr>
        <p:txBody>
          <a:bodyPr anchorCtr="0" anchor="t" bIns="91425" lIns="91425" spcFirstLastPara="1" rIns="91425" wrap="square" tIns="91425">
            <a:spAutoFit/>
          </a:bodyPr>
          <a:lstStyle/>
          <a:p>
            <a:pPr indent="0" lvl="0" marL="0" rtl="0" algn="just">
              <a:lnSpc>
                <a:spcPct val="90000"/>
              </a:lnSpc>
              <a:spcBef>
                <a:spcPts val="0"/>
              </a:spcBef>
              <a:spcAft>
                <a:spcPts val="0"/>
              </a:spcAft>
              <a:buNone/>
            </a:pPr>
            <a:r>
              <a:rPr lang="en">
                <a:solidFill>
                  <a:srgbClr val="0145AC"/>
                </a:solidFill>
                <a:latin typeface="Lato"/>
                <a:ea typeface="Lato"/>
                <a:cs typeface="Lato"/>
                <a:sym typeface="Lato"/>
              </a:rPr>
              <a:t>✔  One stop destination to get best pricing</a:t>
            </a:r>
            <a:endParaRPr>
              <a:solidFill>
                <a:srgbClr val="0145AC"/>
              </a:solidFill>
              <a:latin typeface="Lato"/>
              <a:ea typeface="Lato"/>
              <a:cs typeface="Lato"/>
              <a:sym typeface="Lato"/>
            </a:endParaRPr>
          </a:p>
          <a:p>
            <a:pPr indent="0" lvl="0" marL="0" rtl="0" algn="just">
              <a:spcBef>
                <a:spcPts val="1000"/>
              </a:spcBef>
              <a:spcAft>
                <a:spcPts val="0"/>
              </a:spcAft>
              <a:buNone/>
            </a:pPr>
            <a:r>
              <a:rPr lang="en">
                <a:solidFill>
                  <a:srgbClr val="0145AC"/>
                </a:solidFill>
                <a:latin typeface="Lato"/>
                <a:ea typeface="Lato"/>
                <a:cs typeface="Lato"/>
                <a:sym typeface="Lato"/>
              </a:rPr>
              <a:t>✔  Fast signup and creation for new account sign up</a:t>
            </a:r>
            <a:endParaRPr>
              <a:solidFill>
                <a:srgbClr val="0145AC"/>
              </a:solidFill>
              <a:latin typeface="Lato"/>
              <a:ea typeface="Lato"/>
              <a:cs typeface="Lato"/>
              <a:sym typeface="Lato"/>
            </a:endParaRPr>
          </a:p>
          <a:p>
            <a:pPr indent="0" lvl="0" marL="0" rtl="0" algn="just">
              <a:spcBef>
                <a:spcPts val="1000"/>
              </a:spcBef>
              <a:spcAft>
                <a:spcPts val="0"/>
              </a:spcAft>
              <a:buNone/>
            </a:pPr>
            <a:r>
              <a:rPr lang="en">
                <a:solidFill>
                  <a:srgbClr val="0145AC"/>
                </a:solidFill>
                <a:latin typeface="Lato"/>
                <a:ea typeface="Lato"/>
                <a:cs typeface="Lato"/>
                <a:sym typeface="Lato"/>
              </a:rPr>
              <a:t>✔  View all various types of rooms and pricing available</a:t>
            </a:r>
            <a:endParaRPr>
              <a:solidFill>
                <a:srgbClr val="0145AC"/>
              </a:solidFill>
              <a:latin typeface="Lato"/>
              <a:ea typeface="Lato"/>
              <a:cs typeface="Lato"/>
              <a:sym typeface="Lato"/>
            </a:endParaRPr>
          </a:p>
          <a:p>
            <a:pPr indent="0" lvl="0" marL="0" rtl="0" algn="just">
              <a:spcBef>
                <a:spcPts val="1000"/>
              </a:spcBef>
              <a:spcAft>
                <a:spcPts val="1000"/>
              </a:spcAft>
              <a:buNone/>
            </a:pPr>
            <a:r>
              <a:rPr lang="en">
                <a:solidFill>
                  <a:srgbClr val="0145AC"/>
                </a:solidFill>
                <a:latin typeface="Lato"/>
                <a:ea typeface="Lato"/>
                <a:cs typeface="Lato"/>
                <a:sym typeface="Lato"/>
              </a:rPr>
              <a:t>✔ Flexible online payment and immediate confirmation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2"/>
          <p:cNvSpPr txBox="1"/>
          <p:nvPr/>
        </p:nvSpPr>
        <p:spPr>
          <a:xfrm>
            <a:off x="1297500" y="606425"/>
            <a:ext cx="7038900" cy="6252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2400">
                <a:solidFill>
                  <a:srgbClr val="1B212C"/>
                </a:solidFill>
                <a:latin typeface="Oswald SemiBold"/>
                <a:ea typeface="Oswald SemiBold"/>
                <a:cs typeface="Oswald SemiBold"/>
                <a:sym typeface="Oswald SemiBold"/>
              </a:rPr>
              <a:t>Idea: Hotel Booking Service Provider - Check Inn</a:t>
            </a:r>
            <a:endParaRPr sz="2400">
              <a:solidFill>
                <a:srgbClr val="1B212C"/>
              </a:solidFill>
              <a:latin typeface="Montserrat"/>
              <a:ea typeface="Montserrat"/>
              <a:cs typeface="Montserrat"/>
              <a:sym typeface="Montserrat"/>
            </a:endParaRPr>
          </a:p>
        </p:txBody>
      </p:sp>
      <p:sp>
        <p:nvSpPr>
          <p:cNvPr id="307" name="Google Shape;307;p32"/>
          <p:cNvSpPr txBox="1"/>
          <p:nvPr/>
        </p:nvSpPr>
        <p:spPr>
          <a:xfrm>
            <a:off x="1028325" y="1491350"/>
            <a:ext cx="3888600" cy="2911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a:solidFill>
                  <a:srgbClr val="1B212C"/>
                </a:solidFill>
                <a:latin typeface="Lato"/>
                <a:ea typeface="Lato"/>
                <a:cs typeface="Lato"/>
                <a:sym typeface="Lato"/>
              </a:rPr>
              <a:t>How will the Customer check in after booking?</a:t>
            </a:r>
            <a:endParaRPr b="1">
              <a:solidFill>
                <a:srgbClr val="1B212C"/>
              </a:solidFill>
              <a:latin typeface="Lato"/>
              <a:ea typeface="Lato"/>
              <a:cs typeface="Lato"/>
              <a:sym typeface="Lato"/>
            </a:endParaRPr>
          </a:p>
          <a:p>
            <a:pPr indent="-317500" lvl="0" marL="457200" rtl="0" algn="just">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Go to the hotel room which you booked</a:t>
            </a:r>
            <a:endParaRPr>
              <a:solidFill>
                <a:srgbClr val="1B212C"/>
              </a:solidFill>
              <a:latin typeface="Lato"/>
              <a:ea typeface="Lato"/>
              <a:cs typeface="Lato"/>
              <a:sym typeface="Lato"/>
            </a:endParaRPr>
          </a:p>
          <a:p>
            <a:pPr indent="-317500" lvl="0" marL="457200" rtl="0" algn="just">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Login to our mobile application</a:t>
            </a:r>
            <a:endParaRPr>
              <a:solidFill>
                <a:srgbClr val="1B212C"/>
              </a:solidFill>
              <a:latin typeface="Lato"/>
              <a:ea typeface="Lato"/>
              <a:cs typeface="Lato"/>
              <a:sym typeface="Lato"/>
            </a:endParaRPr>
          </a:p>
          <a:p>
            <a:pPr indent="-317500" lvl="0" marL="457200" rtl="0" algn="just">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Click on the scanner in the app and scan the QR code outside the hotel room</a:t>
            </a:r>
            <a:endParaRPr>
              <a:solidFill>
                <a:srgbClr val="1B212C"/>
              </a:solidFill>
              <a:latin typeface="Lato"/>
              <a:ea typeface="Lato"/>
              <a:cs typeface="Lato"/>
              <a:sym typeface="Lato"/>
            </a:endParaRPr>
          </a:p>
          <a:p>
            <a:pPr indent="-317500" lvl="0" marL="457200" rtl="0" algn="just">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Customer will be prompted to scan his/her biometrics</a:t>
            </a:r>
            <a:endParaRPr>
              <a:solidFill>
                <a:srgbClr val="1B212C"/>
              </a:solidFill>
              <a:latin typeface="Lato"/>
              <a:ea typeface="Lato"/>
              <a:cs typeface="Lato"/>
              <a:sym typeface="Lato"/>
            </a:endParaRPr>
          </a:p>
          <a:p>
            <a:pPr indent="-317500" lvl="0" marL="457200" rtl="0" algn="just">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Validate biometrics and booking </a:t>
            </a:r>
            <a:endParaRPr>
              <a:solidFill>
                <a:srgbClr val="1B212C"/>
              </a:solidFill>
              <a:latin typeface="Lato"/>
              <a:ea typeface="Lato"/>
              <a:cs typeface="Lato"/>
              <a:sym typeface="Lato"/>
            </a:endParaRPr>
          </a:p>
          <a:p>
            <a:pPr indent="-317500" lvl="0" marL="457200" rtl="0" algn="just">
              <a:spcBef>
                <a:spcPts val="1000"/>
              </a:spcBef>
              <a:spcAft>
                <a:spcPts val="0"/>
              </a:spcAft>
              <a:buClr>
                <a:srgbClr val="1B212C"/>
              </a:buClr>
              <a:buSzPts val="1400"/>
              <a:buFont typeface="Lato"/>
              <a:buChar char="●"/>
            </a:pPr>
            <a:r>
              <a:rPr lang="en">
                <a:solidFill>
                  <a:srgbClr val="1B212C"/>
                </a:solidFill>
                <a:latin typeface="Lato"/>
                <a:ea typeface="Lato"/>
                <a:cs typeface="Lato"/>
                <a:sym typeface="Lato"/>
              </a:rPr>
              <a:t>Door unlocks after successful validation</a:t>
            </a:r>
            <a:endParaRPr>
              <a:solidFill>
                <a:srgbClr val="1B212C"/>
              </a:solidFill>
              <a:latin typeface="Lato"/>
              <a:ea typeface="Lato"/>
              <a:cs typeface="Lato"/>
              <a:sym typeface="Lato"/>
            </a:endParaRPr>
          </a:p>
          <a:p>
            <a:pPr indent="0" lvl="0" marL="457200" rtl="0" algn="just">
              <a:spcBef>
                <a:spcPts val="1000"/>
              </a:spcBef>
              <a:spcAft>
                <a:spcPts val="0"/>
              </a:spcAft>
              <a:buNone/>
            </a:pPr>
            <a:r>
              <a:t/>
            </a:r>
            <a:endParaRPr>
              <a:solidFill>
                <a:srgbClr val="1B212C"/>
              </a:solidFill>
              <a:latin typeface="Lato"/>
              <a:ea typeface="Lato"/>
              <a:cs typeface="Lato"/>
              <a:sym typeface="Lato"/>
            </a:endParaRPr>
          </a:p>
          <a:p>
            <a:pPr indent="0" lvl="0" marL="0" rtl="0" algn="l">
              <a:lnSpc>
                <a:spcPct val="115000"/>
              </a:lnSpc>
              <a:spcBef>
                <a:spcPts val="1000"/>
              </a:spcBef>
              <a:spcAft>
                <a:spcPts val="1200"/>
              </a:spcAft>
              <a:buNone/>
            </a:pPr>
            <a:r>
              <a:t/>
            </a:r>
            <a:endParaRPr>
              <a:solidFill>
                <a:srgbClr val="FFFFFF"/>
              </a:solidFill>
              <a:latin typeface="Lato"/>
              <a:ea typeface="Lato"/>
              <a:cs typeface="Lato"/>
              <a:sym typeface="Lato"/>
            </a:endParaRPr>
          </a:p>
        </p:txBody>
      </p:sp>
      <p:sp>
        <p:nvSpPr>
          <p:cNvPr id="308" name="Google Shape;308;p32"/>
          <p:cNvSpPr txBox="1"/>
          <p:nvPr/>
        </p:nvSpPr>
        <p:spPr>
          <a:xfrm>
            <a:off x="5150250" y="1839325"/>
            <a:ext cx="3579300" cy="2911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rgbClr val="0145AC"/>
                </a:solidFill>
                <a:latin typeface="Lato"/>
                <a:ea typeface="Lato"/>
                <a:cs typeface="Lato"/>
                <a:sym typeface="Lato"/>
              </a:rPr>
              <a:t>✔   Fast and efficient way of checking in</a:t>
            </a:r>
            <a:endParaRPr>
              <a:solidFill>
                <a:srgbClr val="0145AC"/>
              </a:solidFill>
              <a:latin typeface="Lato"/>
              <a:ea typeface="Lato"/>
              <a:cs typeface="Lato"/>
              <a:sym typeface="Lato"/>
            </a:endParaRPr>
          </a:p>
          <a:p>
            <a:pPr indent="0" lvl="0" marL="0" rtl="0" algn="just">
              <a:spcBef>
                <a:spcPts val="1000"/>
              </a:spcBef>
              <a:spcAft>
                <a:spcPts val="0"/>
              </a:spcAft>
              <a:buNone/>
            </a:pPr>
            <a:r>
              <a:rPr lang="en">
                <a:solidFill>
                  <a:srgbClr val="0145AC"/>
                </a:solidFill>
                <a:latin typeface="Lato"/>
                <a:ea typeface="Lato"/>
                <a:cs typeface="Lato"/>
                <a:sym typeface="Lato"/>
              </a:rPr>
              <a:t>✔   Remove the use of physical keys</a:t>
            </a:r>
            <a:endParaRPr>
              <a:solidFill>
                <a:srgbClr val="0145AC"/>
              </a:solidFill>
              <a:latin typeface="Lato"/>
              <a:ea typeface="Lato"/>
              <a:cs typeface="Lato"/>
              <a:sym typeface="Lato"/>
            </a:endParaRPr>
          </a:p>
          <a:p>
            <a:pPr indent="0" lvl="0" marL="0" rtl="0" algn="just">
              <a:spcBef>
                <a:spcPts val="1000"/>
              </a:spcBef>
              <a:spcAft>
                <a:spcPts val="0"/>
              </a:spcAft>
              <a:buNone/>
            </a:pPr>
            <a:r>
              <a:rPr lang="en">
                <a:solidFill>
                  <a:srgbClr val="0145AC"/>
                </a:solidFill>
                <a:latin typeface="Lato"/>
                <a:ea typeface="Lato"/>
                <a:cs typeface="Lato"/>
                <a:sym typeface="Lato"/>
              </a:rPr>
              <a:t>✔ Addition of biometrics to secure the authorisation process</a:t>
            </a:r>
            <a:endParaRPr>
              <a:solidFill>
                <a:srgbClr val="0145AC"/>
              </a:solidFill>
              <a:latin typeface="Lato"/>
              <a:ea typeface="Lato"/>
              <a:cs typeface="Lato"/>
              <a:sym typeface="Lato"/>
            </a:endParaRPr>
          </a:p>
          <a:p>
            <a:pPr indent="0" lvl="0" marL="0" rtl="0" algn="just">
              <a:spcBef>
                <a:spcPts val="1000"/>
              </a:spcBef>
              <a:spcAft>
                <a:spcPts val="0"/>
              </a:spcAft>
              <a:buNone/>
            </a:pPr>
            <a:r>
              <a:rPr lang="en">
                <a:solidFill>
                  <a:srgbClr val="0145AC"/>
                </a:solidFill>
                <a:latin typeface="Lato"/>
                <a:ea typeface="Lato"/>
                <a:cs typeface="Lato"/>
                <a:sym typeface="Lato"/>
              </a:rPr>
              <a:t>✔ QR Code used to unlock the room door and validate booking </a:t>
            </a:r>
            <a:endParaRPr>
              <a:solidFill>
                <a:srgbClr val="0145AC"/>
              </a:solidFill>
              <a:latin typeface="Lato"/>
              <a:ea typeface="Lato"/>
              <a:cs typeface="Lato"/>
              <a:sym typeface="Lato"/>
            </a:endParaRPr>
          </a:p>
          <a:p>
            <a:pPr indent="0" lvl="0" marL="0" rtl="0" algn="just">
              <a:spcBef>
                <a:spcPts val="1000"/>
              </a:spcBef>
              <a:spcAft>
                <a:spcPts val="0"/>
              </a:spcAft>
              <a:buNone/>
            </a:pPr>
            <a:r>
              <a:rPr lang="en">
                <a:solidFill>
                  <a:srgbClr val="0145AC"/>
                </a:solidFill>
                <a:latin typeface="Lato"/>
                <a:ea typeface="Lato"/>
                <a:cs typeface="Lato"/>
                <a:sym typeface="Lato"/>
              </a:rPr>
              <a:t>✔ Customer can benefit from getting Hotel booking discounts</a:t>
            </a:r>
            <a:endParaRPr>
              <a:solidFill>
                <a:srgbClr val="0145AC"/>
              </a:solidFill>
              <a:latin typeface="Lato"/>
              <a:ea typeface="Lato"/>
              <a:cs typeface="Lato"/>
              <a:sym typeface="Lato"/>
            </a:endParaRPr>
          </a:p>
          <a:p>
            <a:pPr indent="0" lvl="0" marL="0" rtl="0" algn="just">
              <a:spcBef>
                <a:spcPts val="1000"/>
              </a:spcBef>
              <a:spcAft>
                <a:spcPts val="0"/>
              </a:spcAft>
              <a:buNone/>
            </a:pPr>
            <a:r>
              <a:t/>
            </a:r>
            <a:endParaRPr>
              <a:solidFill>
                <a:srgbClr val="82C7A5"/>
              </a:solidFill>
              <a:latin typeface="Lato"/>
              <a:ea typeface="Lato"/>
              <a:cs typeface="Lato"/>
              <a:sym typeface="Lato"/>
            </a:endParaRPr>
          </a:p>
          <a:p>
            <a:pPr indent="0" lvl="0" marL="0" rtl="0" algn="just">
              <a:spcBef>
                <a:spcPts val="1000"/>
              </a:spcBef>
              <a:spcAft>
                <a:spcPts val="0"/>
              </a:spcAft>
              <a:buNone/>
            </a:pPr>
            <a:r>
              <a:t/>
            </a:r>
            <a:endParaRPr>
              <a:solidFill>
                <a:srgbClr val="EECE1A"/>
              </a:solidFill>
              <a:latin typeface="Lato"/>
              <a:ea typeface="Lato"/>
              <a:cs typeface="Lato"/>
              <a:sym typeface="Lato"/>
            </a:endParaRPr>
          </a:p>
          <a:p>
            <a:pPr indent="0" lvl="0" marL="0" rtl="0" algn="l">
              <a:lnSpc>
                <a:spcPct val="115000"/>
              </a:lnSpc>
              <a:spcBef>
                <a:spcPts val="1000"/>
              </a:spcBef>
              <a:spcAft>
                <a:spcPts val="1200"/>
              </a:spcAft>
              <a:buNone/>
            </a:pPr>
            <a:r>
              <a:t/>
            </a:r>
            <a:endParaRPr>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3"/>
          <p:cNvSpPr txBox="1"/>
          <p:nvPr>
            <p:ph type="title"/>
          </p:nvPr>
        </p:nvSpPr>
        <p:spPr>
          <a:xfrm>
            <a:off x="1284875" y="399400"/>
            <a:ext cx="7238400" cy="59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latin typeface="Oswald SemiBold"/>
                <a:ea typeface="Oswald SemiBold"/>
                <a:cs typeface="Oswald SemiBold"/>
                <a:sym typeface="Oswald SemiBold"/>
              </a:rPr>
              <a:t>Idea: Hotel Booking Service Provider - Check Inn</a:t>
            </a:r>
            <a:endParaRPr>
              <a:solidFill>
                <a:schemeClr val="dk1"/>
              </a:solidFill>
              <a:latin typeface="Oswald SemiBold"/>
              <a:ea typeface="Oswald SemiBold"/>
              <a:cs typeface="Oswald SemiBold"/>
              <a:sym typeface="Oswald SemiBold"/>
            </a:endParaRPr>
          </a:p>
        </p:txBody>
      </p:sp>
      <p:sp>
        <p:nvSpPr>
          <p:cNvPr id="314" name="Google Shape;314;p33"/>
          <p:cNvSpPr txBox="1"/>
          <p:nvPr/>
        </p:nvSpPr>
        <p:spPr>
          <a:xfrm>
            <a:off x="259825" y="1443400"/>
            <a:ext cx="3807900" cy="25500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0"/>
              </a:spcBef>
              <a:spcAft>
                <a:spcPts val="0"/>
              </a:spcAft>
              <a:buNone/>
            </a:pPr>
            <a:r>
              <a:rPr b="1" lang="en">
                <a:solidFill>
                  <a:schemeClr val="dk1"/>
                </a:solidFill>
                <a:latin typeface="Lato"/>
                <a:ea typeface="Lato"/>
                <a:cs typeface="Lato"/>
                <a:sym typeface="Lato"/>
              </a:rPr>
              <a:t>How will the hotel operator get the QR code?</a:t>
            </a:r>
            <a:endParaRPr b="1">
              <a:solidFill>
                <a:schemeClr val="dk1"/>
              </a:solidFill>
              <a:latin typeface="Lato"/>
              <a:ea typeface="Lato"/>
              <a:cs typeface="Lato"/>
              <a:sym typeface="Lato"/>
            </a:endParaRPr>
          </a:p>
          <a:p>
            <a:pPr indent="-317500" lvl="0" marL="457200" rtl="0" algn="just">
              <a:lnSpc>
                <a:spcPct val="100000"/>
              </a:lnSpc>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Login to our website </a:t>
            </a:r>
            <a:endParaRPr>
              <a:solidFill>
                <a:schemeClr val="dk1"/>
              </a:solidFill>
              <a:latin typeface="Lato"/>
              <a:ea typeface="Lato"/>
              <a:cs typeface="Lato"/>
              <a:sym typeface="Lato"/>
            </a:endParaRPr>
          </a:p>
          <a:p>
            <a:pPr indent="-317500" lvl="0" marL="457200" rtl="0" algn="just">
              <a:lnSpc>
                <a:spcPct val="100000"/>
              </a:lnSpc>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Click on “QR Codes”</a:t>
            </a:r>
            <a:endParaRPr>
              <a:solidFill>
                <a:schemeClr val="dk1"/>
              </a:solidFill>
              <a:latin typeface="Lato"/>
              <a:ea typeface="Lato"/>
              <a:cs typeface="Lato"/>
              <a:sym typeface="Lato"/>
            </a:endParaRPr>
          </a:p>
          <a:p>
            <a:pPr indent="-317500" lvl="0" marL="457200" rtl="0" algn="just">
              <a:lnSpc>
                <a:spcPct val="100000"/>
              </a:lnSpc>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The page will display the hotel room numbers and the QR Codes.</a:t>
            </a:r>
            <a:endParaRPr>
              <a:solidFill>
                <a:schemeClr val="dk1"/>
              </a:solidFill>
              <a:latin typeface="Lato"/>
              <a:ea typeface="Lato"/>
              <a:cs typeface="Lato"/>
              <a:sym typeface="Lato"/>
            </a:endParaRPr>
          </a:p>
          <a:p>
            <a:pPr indent="-317500" lvl="0" marL="457200" rtl="0" algn="just">
              <a:lnSpc>
                <a:spcPct val="100000"/>
              </a:lnSpc>
              <a:spcBef>
                <a:spcPts val="1000"/>
              </a:spcBef>
              <a:spcAft>
                <a:spcPts val="0"/>
              </a:spcAft>
              <a:buClr>
                <a:schemeClr val="dk1"/>
              </a:buClr>
              <a:buSzPts val="1400"/>
              <a:buFont typeface="Lato"/>
              <a:buChar char="●"/>
            </a:pPr>
            <a:r>
              <a:rPr lang="en">
                <a:solidFill>
                  <a:schemeClr val="dk1"/>
                </a:solidFill>
                <a:latin typeface="Lato"/>
                <a:ea typeface="Lato"/>
                <a:cs typeface="Lato"/>
                <a:sym typeface="Lato"/>
              </a:rPr>
              <a:t>Hotel Operator can paste the QR codes outside the room</a:t>
            </a:r>
            <a:endParaRPr>
              <a:solidFill>
                <a:schemeClr val="dk1"/>
              </a:solidFill>
              <a:latin typeface="Lato"/>
              <a:ea typeface="Lato"/>
              <a:cs typeface="Lato"/>
              <a:sym typeface="Lato"/>
            </a:endParaRPr>
          </a:p>
          <a:p>
            <a:pPr indent="0" lvl="0" marL="457200" rtl="0" algn="just">
              <a:lnSpc>
                <a:spcPct val="100000"/>
              </a:lnSpc>
              <a:spcBef>
                <a:spcPts val="1000"/>
              </a:spcBef>
              <a:spcAft>
                <a:spcPts val="1000"/>
              </a:spcAft>
              <a:buNone/>
            </a:pPr>
            <a:r>
              <a:t/>
            </a:r>
            <a:endParaRPr>
              <a:solidFill>
                <a:schemeClr val="dk1"/>
              </a:solidFill>
              <a:latin typeface="Lato"/>
              <a:ea typeface="Lato"/>
              <a:cs typeface="Lato"/>
              <a:sym typeface="Lato"/>
            </a:endParaRPr>
          </a:p>
        </p:txBody>
      </p:sp>
      <p:sp>
        <p:nvSpPr>
          <p:cNvPr id="315" name="Google Shape;315;p33"/>
          <p:cNvSpPr txBox="1"/>
          <p:nvPr/>
        </p:nvSpPr>
        <p:spPr>
          <a:xfrm>
            <a:off x="4420725" y="1642150"/>
            <a:ext cx="3295200" cy="27576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a:solidFill>
                  <a:srgbClr val="F15E22"/>
                </a:solidFill>
                <a:latin typeface="Lato"/>
                <a:ea typeface="Lato"/>
                <a:cs typeface="Lato"/>
                <a:sym typeface="Lato"/>
              </a:rPr>
              <a:t>✔ Digitalise and do not need to provide physical key.</a:t>
            </a:r>
            <a:endParaRPr>
              <a:solidFill>
                <a:srgbClr val="F15E22"/>
              </a:solidFill>
              <a:latin typeface="Lato"/>
              <a:ea typeface="Lato"/>
              <a:cs typeface="Lato"/>
              <a:sym typeface="Lato"/>
            </a:endParaRPr>
          </a:p>
          <a:p>
            <a:pPr indent="0" lvl="0" marL="0" rtl="0" algn="just">
              <a:spcBef>
                <a:spcPts val="1000"/>
              </a:spcBef>
              <a:spcAft>
                <a:spcPts val="0"/>
              </a:spcAft>
              <a:buNone/>
            </a:pPr>
            <a:r>
              <a:rPr lang="en">
                <a:solidFill>
                  <a:srgbClr val="F15E22"/>
                </a:solidFill>
                <a:latin typeface="Lato"/>
                <a:ea typeface="Lato"/>
                <a:cs typeface="Lato"/>
                <a:sym typeface="Lato"/>
              </a:rPr>
              <a:t>✔  Have a digital master access to unlock all room</a:t>
            </a:r>
            <a:endParaRPr>
              <a:solidFill>
                <a:srgbClr val="F15E22"/>
              </a:solidFill>
              <a:latin typeface="Lato"/>
              <a:ea typeface="Lato"/>
              <a:cs typeface="Lato"/>
              <a:sym typeface="Lato"/>
            </a:endParaRPr>
          </a:p>
          <a:p>
            <a:pPr indent="0" lvl="0" marL="0" rtl="0" algn="just">
              <a:spcBef>
                <a:spcPts val="1000"/>
              </a:spcBef>
              <a:spcAft>
                <a:spcPts val="0"/>
              </a:spcAft>
              <a:buNone/>
            </a:pPr>
            <a:r>
              <a:rPr lang="en">
                <a:solidFill>
                  <a:srgbClr val="F15E22"/>
                </a:solidFill>
                <a:latin typeface="Lato"/>
                <a:ea typeface="Lato"/>
                <a:cs typeface="Lato"/>
                <a:sym typeface="Lato"/>
              </a:rPr>
              <a:t>✔ Customer personal details</a:t>
            </a:r>
            <a:endParaRPr>
              <a:solidFill>
                <a:srgbClr val="F15E22"/>
              </a:solidFill>
              <a:latin typeface="Lato"/>
              <a:ea typeface="Lato"/>
              <a:cs typeface="Lato"/>
              <a:sym typeface="Lato"/>
            </a:endParaRPr>
          </a:p>
          <a:p>
            <a:pPr indent="0" lvl="0" marL="0" rtl="0" algn="just">
              <a:spcBef>
                <a:spcPts val="1000"/>
              </a:spcBef>
              <a:spcAft>
                <a:spcPts val="0"/>
              </a:spcAft>
              <a:buNone/>
            </a:pPr>
            <a:r>
              <a:rPr lang="en">
                <a:solidFill>
                  <a:srgbClr val="F15E22"/>
                </a:solidFill>
                <a:latin typeface="Lato"/>
                <a:ea typeface="Lato"/>
                <a:cs typeface="Lato"/>
                <a:sym typeface="Lato"/>
              </a:rPr>
              <a:t>✔ Minimise manpower </a:t>
            </a:r>
            <a:endParaRPr>
              <a:solidFill>
                <a:srgbClr val="F15E22"/>
              </a:solidFill>
              <a:latin typeface="Lato"/>
              <a:ea typeface="Lato"/>
              <a:cs typeface="Lato"/>
              <a:sym typeface="Lato"/>
            </a:endParaRPr>
          </a:p>
          <a:p>
            <a:pPr indent="0" lvl="0" marL="0" rtl="0" algn="just">
              <a:spcBef>
                <a:spcPts val="1000"/>
              </a:spcBef>
              <a:spcAft>
                <a:spcPts val="0"/>
              </a:spcAft>
              <a:buNone/>
            </a:pPr>
            <a:r>
              <a:t/>
            </a:r>
            <a:endParaRPr>
              <a:solidFill>
                <a:srgbClr val="0145AC"/>
              </a:solidFill>
              <a:latin typeface="Lato"/>
              <a:ea typeface="Lato"/>
              <a:cs typeface="Lato"/>
              <a:sym typeface="Lato"/>
            </a:endParaRPr>
          </a:p>
          <a:p>
            <a:pPr indent="0" lvl="0" marL="0" rtl="0" algn="just">
              <a:spcBef>
                <a:spcPts val="1000"/>
              </a:spcBef>
              <a:spcAft>
                <a:spcPts val="0"/>
              </a:spcAft>
              <a:buNone/>
            </a:pPr>
            <a:r>
              <a:t/>
            </a:r>
            <a:endParaRPr>
              <a:solidFill>
                <a:srgbClr val="FFFF00"/>
              </a:solidFill>
              <a:latin typeface="Lato"/>
              <a:ea typeface="Lato"/>
              <a:cs typeface="Lato"/>
              <a:sym typeface="Lato"/>
            </a:endParaRPr>
          </a:p>
          <a:p>
            <a:pPr indent="0" lvl="0" marL="0" rtl="0" algn="just">
              <a:spcBef>
                <a:spcPts val="1000"/>
              </a:spcBef>
              <a:spcAft>
                <a:spcPts val="0"/>
              </a:spcAft>
              <a:buNone/>
            </a:pPr>
            <a:r>
              <a:t/>
            </a:r>
            <a:endParaRPr>
              <a:solidFill>
                <a:srgbClr val="82C7A5"/>
              </a:solidFill>
              <a:latin typeface="Lato"/>
              <a:ea typeface="Lato"/>
              <a:cs typeface="Lato"/>
              <a:sym typeface="Lato"/>
            </a:endParaRPr>
          </a:p>
          <a:p>
            <a:pPr indent="0" lvl="0" marL="0" rtl="0" algn="just">
              <a:spcBef>
                <a:spcPts val="1000"/>
              </a:spcBef>
              <a:spcAft>
                <a:spcPts val="1000"/>
              </a:spcAft>
              <a:buNone/>
            </a:pPr>
            <a:r>
              <a:t/>
            </a:r>
            <a:endParaRPr>
              <a:solidFill>
                <a:srgbClr val="82C7A5"/>
              </a:solidFill>
              <a:latin typeface="Lato"/>
              <a:ea typeface="Lato"/>
              <a:cs typeface="Lato"/>
              <a:sym typeface="Lato"/>
            </a:endParaRPr>
          </a:p>
        </p:txBody>
      </p:sp>
      <p:pic>
        <p:nvPicPr>
          <p:cNvPr id="316" name="Google Shape;316;p33"/>
          <p:cNvPicPr preferRelativeResize="0"/>
          <p:nvPr/>
        </p:nvPicPr>
        <p:blipFill>
          <a:blip r:embed="rId3">
            <a:alphaModFix/>
          </a:blip>
          <a:stretch>
            <a:fillRect/>
          </a:stretch>
        </p:blipFill>
        <p:spPr>
          <a:xfrm>
            <a:off x="6540750" y="2889725"/>
            <a:ext cx="2550000" cy="21781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